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259" r:id="rId4"/>
    <p:sldId id="341" r:id="rId5"/>
    <p:sldId id="342" r:id="rId6"/>
    <p:sldId id="343" r:id="rId7"/>
    <p:sldId id="344" r:id="rId8"/>
    <p:sldId id="345" r:id="rId9"/>
    <p:sldId id="346" r:id="rId10"/>
    <p:sldId id="339" r:id="rId11"/>
    <p:sldId id="329" r:id="rId12"/>
    <p:sldId id="258" r:id="rId13"/>
    <p:sldId id="313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262" r:id="rId26"/>
    <p:sldId id="326" r:id="rId27"/>
    <p:sldId id="327" r:id="rId28"/>
    <p:sldId id="328" r:id="rId29"/>
    <p:sldId id="263" r:id="rId30"/>
    <p:sldId id="265" r:id="rId31"/>
    <p:sldId id="264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7" r:id="rId43"/>
    <p:sldId id="276" r:id="rId44"/>
    <p:sldId id="278" r:id="rId45"/>
    <p:sldId id="279" r:id="rId46"/>
    <p:sldId id="280" r:id="rId47"/>
    <p:sldId id="281" r:id="rId48"/>
    <p:sldId id="282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83" r:id="rId64"/>
    <p:sldId id="298" r:id="rId65"/>
    <p:sldId id="300" r:id="rId66"/>
    <p:sldId id="301" r:id="rId67"/>
    <p:sldId id="302" r:id="rId68"/>
    <p:sldId id="303" r:id="rId69"/>
    <p:sldId id="304" r:id="rId70"/>
    <p:sldId id="305" r:id="rId71"/>
    <p:sldId id="312" r:id="rId72"/>
    <p:sldId id="306" r:id="rId73"/>
    <p:sldId id="307" r:id="rId74"/>
    <p:sldId id="308" r:id="rId75"/>
    <p:sldId id="309" r:id="rId76"/>
    <p:sldId id="310" r:id="rId77"/>
    <p:sldId id="311" r:id="rId78"/>
    <p:sldId id="330" r:id="rId79"/>
    <p:sldId id="331" r:id="rId80"/>
    <p:sldId id="332" r:id="rId81"/>
    <p:sldId id="333" r:id="rId82"/>
    <p:sldId id="334" r:id="rId83"/>
    <p:sldId id="335" r:id="rId84"/>
    <p:sldId id="347" r:id="rId85"/>
    <p:sldId id="336" r:id="rId86"/>
    <p:sldId id="337" r:id="rId87"/>
    <p:sldId id="338" r:id="rId8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7"/>
    <p:restoredTop sz="94422"/>
  </p:normalViewPr>
  <p:slideViewPr>
    <p:cSldViewPr snapToGrid="0">
      <p:cViewPr varScale="1">
        <p:scale>
          <a:sx n="160" d="100"/>
          <a:sy n="160" d="100"/>
        </p:scale>
        <p:origin x="13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05/8/layout/hierarchy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6A577F28-3715-234B-BC0A-BC103BB601E7}">
      <dgm:prSet phldrT="[Testo]"/>
      <dgm:spPr/>
      <dgm:t>
        <a:bodyPr/>
        <a:lstStyle/>
        <a:p>
          <a:r>
            <a:rPr lang="it-IT" dirty="0"/>
            <a:t>15%</a:t>
          </a:r>
        </a:p>
      </dgm:t>
    </dgm:pt>
    <dgm:pt modelId="{66EA5D7B-103E-8047-A5E0-91E8EEB2C13B}" type="parTrans" cxnId="{BEE79867-3BF3-CF40-82AF-C035356F57CE}">
      <dgm:prSet/>
      <dgm:spPr/>
      <dgm:t>
        <a:bodyPr/>
        <a:lstStyle/>
        <a:p>
          <a:endParaRPr lang="it-IT"/>
        </a:p>
      </dgm:t>
    </dgm:pt>
    <dgm:pt modelId="{D73F41C6-EDF6-484E-B973-B1B5E3D87C6D}" type="sibTrans" cxnId="{BEE79867-3BF3-CF40-82AF-C035356F57CE}">
      <dgm:prSet/>
      <dgm:spPr/>
      <dgm:t>
        <a:bodyPr/>
        <a:lstStyle/>
        <a:p>
          <a:endParaRPr lang="it-IT"/>
        </a:p>
      </dgm:t>
    </dgm:pt>
    <dgm:pt modelId="{BA2F3E3D-2E62-4747-BE42-DD4B6D8045BE}">
      <dgm:prSet phldrT="[Testo]"/>
      <dgm:spPr/>
      <dgm:t>
        <a:bodyPr/>
        <a:lstStyle/>
        <a:p>
          <a:r>
            <a:rPr lang="it-IT" dirty="0"/>
            <a:t>15%</a:t>
          </a:r>
        </a:p>
      </dgm:t>
    </dgm:pt>
    <dgm:pt modelId="{4D49DA58-A20D-E343-BC96-7BF6A557AB23}" type="parTrans" cxnId="{91A08129-1296-EE49-BB12-FAE71C8C815E}">
      <dgm:prSet/>
      <dgm:spPr/>
      <dgm:t>
        <a:bodyPr/>
        <a:lstStyle/>
        <a:p>
          <a:endParaRPr lang="it-IT"/>
        </a:p>
      </dgm:t>
    </dgm:pt>
    <dgm:pt modelId="{BB2B5C77-6807-3F43-8127-8961EFDF1F0B}" type="sibTrans" cxnId="{91A08129-1296-EE49-BB12-FAE71C8C815E}">
      <dgm:prSet/>
      <dgm:spPr/>
      <dgm:t>
        <a:bodyPr/>
        <a:lstStyle/>
        <a:p>
          <a:endParaRPr lang="it-IT"/>
        </a:p>
      </dgm:t>
    </dgm:pt>
    <dgm:pt modelId="{BE866E42-A269-1746-A85D-2FCE1F48C7F8}">
      <dgm:prSet phldrT="[Testo]"/>
      <dgm:spPr/>
      <dgm:t>
        <a:bodyPr/>
        <a:lstStyle/>
        <a:p>
          <a:r>
            <a:rPr lang="it-IT" dirty="0"/>
            <a:t>10%</a:t>
          </a:r>
        </a:p>
      </dgm:t>
    </dgm:pt>
    <dgm:pt modelId="{DE191738-A13E-1943-A57E-94A3B872791B}" type="parTrans" cxnId="{12E80CF0-9B3E-FB49-B127-E36B85FAF5FF}">
      <dgm:prSet/>
      <dgm:spPr/>
      <dgm:t>
        <a:bodyPr/>
        <a:lstStyle/>
        <a:p>
          <a:endParaRPr lang="it-IT"/>
        </a:p>
      </dgm:t>
    </dgm:pt>
    <dgm:pt modelId="{D7C16A51-414E-8E42-AE1C-79F1FC5EF3A7}" type="sibTrans" cxnId="{12E80CF0-9B3E-FB49-B127-E36B85FAF5FF}">
      <dgm:prSet/>
      <dgm:spPr/>
      <dgm:t>
        <a:bodyPr/>
        <a:lstStyle/>
        <a:p>
          <a:endParaRPr lang="it-IT"/>
        </a:p>
      </dgm:t>
    </dgm:pt>
    <dgm:pt modelId="{35383351-386E-D541-BDFD-961F9AAA7D29}">
      <dgm:prSet phldrT="[Testo]" custT="1"/>
      <dgm:spPr/>
      <dgm:t>
        <a:bodyPr/>
        <a:lstStyle/>
        <a:p>
          <a:r>
            <a:rPr lang="it-IT" sz="1800" dirty="0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 custT="1"/>
      <dgm:spPr/>
      <dgm:t>
        <a:bodyPr/>
        <a:lstStyle/>
        <a:p>
          <a:r>
            <a:rPr lang="it-IT" sz="1800" dirty="0"/>
            <a:t>Governance</a:t>
          </a:r>
          <a:endParaRPr lang="it-IT" sz="1500" dirty="0"/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 custT="1"/>
      <dgm:spPr/>
      <dgm:t>
        <a:bodyPr/>
        <a:lstStyle/>
        <a:p>
          <a:r>
            <a:rPr lang="it-IT" sz="1800" dirty="0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 custT="1"/>
      <dgm:spPr/>
      <dgm:t>
        <a:bodyPr/>
        <a:lstStyle/>
        <a:p>
          <a:r>
            <a:rPr lang="it-IT" sz="1800" dirty="0" err="1"/>
            <a:t>Opportunita</a:t>
          </a:r>
          <a:r>
            <a:rPr lang="it-IT" sz="1800" dirty="0"/>
            <a:t>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EDF71AE9-4100-8A4E-A0E7-878B629584F3}">
      <dgm:prSet/>
      <dgm:spPr/>
      <dgm:t>
        <a:bodyPr/>
        <a:lstStyle/>
        <a:p>
          <a:r>
            <a:rPr lang="it-IT" dirty="0"/>
            <a:t>20%</a:t>
          </a:r>
        </a:p>
      </dgm:t>
    </dgm:pt>
    <dgm:pt modelId="{5A6AE3DC-00D2-5447-B072-BFF476EF6759}" type="parTrans" cxnId="{4E8D3677-3258-644B-B090-3C2AD2F485A3}">
      <dgm:prSet/>
      <dgm:spPr/>
      <dgm:t>
        <a:bodyPr/>
        <a:lstStyle/>
        <a:p>
          <a:endParaRPr lang="it-IT"/>
        </a:p>
      </dgm:t>
    </dgm:pt>
    <dgm:pt modelId="{EABB4C21-FBAE-E344-AD3B-32BC76D58471}" type="sibTrans" cxnId="{4E8D3677-3258-644B-B090-3C2AD2F485A3}">
      <dgm:prSet/>
      <dgm:spPr/>
      <dgm:t>
        <a:bodyPr/>
        <a:lstStyle/>
        <a:p>
          <a:endParaRPr lang="it-IT"/>
        </a:p>
      </dgm:t>
    </dgm:pt>
    <dgm:pt modelId="{F1E348B0-CD20-2F4F-A507-DB378E300E57}">
      <dgm:prSet custT="1"/>
      <dgm:spPr/>
      <dgm:t>
        <a:bodyPr/>
        <a:lstStyle/>
        <a:p>
          <a:r>
            <a:rPr lang="it-IT" sz="1800" dirty="0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A4ECDF9B-6159-304D-8441-396DEDAED6C1}">
      <dgm:prSet/>
      <dgm:spPr/>
      <dgm:t>
        <a:bodyPr/>
        <a:lstStyle/>
        <a:p>
          <a:r>
            <a:rPr lang="it-IT" dirty="0"/>
            <a:t>20%</a:t>
          </a:r>
        </a:p>
      </dgm:t>
    </dgm:pt>
    <dgm:pt modelId="{CC3C4229-8B1C-0443-AE0C-AD4C348C5107}" type="parTrans" cxnId="{173173CD-D587-D34D-B779-CF21CE0C81A2}">
      <dgm:prSet/>
      <dgm:spPr/>
      <dgm:t>
        <a:bodyPr/>
        <a:lstStyle/>
        <a:p>
          <a:endParaRPr lang="it-IT"/>
        </a:p>
      </dgm:t>
    </dgm:pt>
    <dgm:pt modelId="{3FE86293-E397-1347-A200-F68466F0C8C8}" type="sibTrans" cxnId="{173173CD-D587-D34D-B779-CF21CE0C81A2}">
      <dgm:prSet/>
      <dgm:spPr/>
      <dgm:t>
        <a:bodyPr/>
        <a:lstStyle/>
        <a:p>
          <a:endParaRPr lang="it-IT"/>
        </a:p>
      </dgm:t>
    </dgm:pt>
    <dgm:pt modelId="{887C234A-79AF-6F4C-B4B2-1CFEA78DE761}">
      <dgm:prSet custT="1"/>
      <dgm:spPr/>
      <dgm:t>
        <a:bodyPr/>
        <a:lstStyle/>
        <a:p>
          <a:r>
            <a:rPr lang="it-IT" sz="1800" dirty="0"/>
            <a:t>Tutela della </a:t>
          </a:r>
          <a:r>
            <a:rPr lang="it-IT" sz="1800" dirty="0" err="1"/>
            <a:t>genitorialita</a:t>
          </a:r>
          <a:r>
            <a:rPr lang="it-IT" sz="1800" dirty="0"/>
            <a:t>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EC1505E0-96C2-DB4C-AFDB-C37B55363D6B}">
      <dgm:prSet/>
      <dgm:spPr/>
      <dgm:t>
        <a:bodyPr/>
        <a:lstStyle/>
        <a:p>
          <a:r>
            <a:rPr lang="it-IT" dirty="0"/>
            <a:t>20%</a:t>
          </a:r>
        </a:p>
      </dgm:t>
    </dgm:pt>
    <dgm:pt modelId="{A149B23B-0056-474B-9CB3-38D6676EB6DF}" type="parTrans" cxnId="{EBFA1854-6CC9-FB49-A449-557CD974437A}">
      <dgm:prSet/>
      <dgm:spPr/>
      <dgm:t>
        <a:bodyPr/>
        <a:lstStyle/>
        <a:p>
          <a:endParaRPr lang="it-IT"/>
        </a:p>
      </dgm:t>
    </dgm:pt>
    <dgm:pt modelId="{E58A6F90-4E13-6942-9238-9D399C149B0C}" type="sibTrans" cxnId="{EBFA1854-6CC9-FB49-A449-557CD974437A}">
      <dgm:prSet/>
      <dgm:spPr/>
      <dgm:t>
        <a:bodyPr/>
        <a:lstStyle/>
        <a:p>
          <a:endParaRPr lang="it-IT"/>
        </a:p>
      </dgm:t>
    </dgm:pt>
    <dgm:pt modelId="{BCE99FB1-98CF-2642-A781-D80E3C47D6CE}" type="pres">
      <dgm:prSet presAssocID="{88E75543-9A30-9449-94F1-A2C979ABF01C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B86E6D-D72A-4A44-B203-E899E27841FF}" type="pres">
      <dgm:prSet presAssocID="{88E75543-9A30-9449-94F1-A2C979ABF01C}" presName="hierFlow" presStyleCnt="0"/>
      <dgm:spPr/>
    </dgm:pt>
    <dgm:pt modelId="{DF4612B1-B117-5D4B-86E2-D5A3E6134E0D}" type="pres">
      <dgm:prSet presAssocID="{88E75543-9A30-9449-94F1-A2C979ABF01C}" presName="firstBuf" presStyleCnt="0"/>
      <dgm:spPr/>
    </dgm:pt>
    <dgm:pt modelId="{D47745D4-B8E1-ED48-8685-F52ADE1AF801}" type="pres">
      <dgm:prSet presAssocID="{88E75543-9A30-9449-94F1-A2C979ABF01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531F2F1-AAD6-8D40-89D0-DACB3F0D4C4A}" type="pres">
      <dgm:prSet presAssocID="{6A577F28-3715-234B-BC0A-BC103BB601E7}" presName="Name17" presStyleCnt="0"/>
      <dgm:spPr/>
    </dgm:pt>
    <dgm:pt modelId="{403B94D5-C4DE-874E-867D-F6239B9C7746}" type="pres">
      <dgm:prSet presAssocID="{6A577F28-3715-234B-BC0A-BC103BB601E7}" presName="level1Shape" presStyleLbl="node0" presStyleIdx="0" presStyleCnt="1">
        <dgm:presLayoutVars>
          <dgm:chPref val="3"/>
        </dgm:presLayoutVars>
      </dgm:prSet>
      <dgm:spPr/>
    </dgm:pt>
    <dgm:pt modelId="{EF022990-B1C3-A54A-A6D6-1E21521542EC}" type="pres">
      <dgm:prSet presAssocID="{6A577F28-3715-234B-BC0A-BC103BB601E7}" presName="hierChild2" presStyleCnt="0"/>
      <dgm:spPr/>
    </dgm:pt>
    <dgm:pt modelId="{BD19E79D-345D-FC47-882F-1663D7EFA12A}" type="pres">
      <dgm:prSet presAssocID="{4D49DA58-A20D-E343-BC96-7BF6A557AB23}" presName="Name25" presStyleLbl="parChTrans1D2" presStyleIdx="0" presStyleCnt="1"/>
      <dgm:spPr/>
    </dgm:pt>
    <dgm:pt modelId="{6D8FDFB0-E79A-F44F-BD62-341D94027148}" type="pres">
      <dgm:prSet presAssocID="{4D49DA58-A20D-E343-BC96-7BF6A557AB23}" presName="connTx" presStyleLbl="parChTrans1D2" presStyleIdx="0" presStyleCnt="1"/>
      <dgm:spPr/>
    </dgm:pt>
    <dgm:pt modelId="{E99F02EA-35C0-EF49-98FB-80E234D7F365}" type="pres">
      <dgm:prSet presAssocID="{BA2F3E3D-2E62-4747-BE42-DD4B6D8045BE}" presName="Name30" presStyleCnt="0"/>
      <dgm:spPr/>
    </dgm:pt>
    <dgm:pt modelId="{8CCA73B0-A9C0-4D48-B42E-492DD52D3F3B}" type="pres">
      <dgm:prSet presAssocID="{BA2F3E3D-2E62-4747-BE42-DD4B6D8045BE}" presName="level2Shape" presStyleLbl="node2" presStyleIdx="0" presStyleCnt="1"/>
      <dgm:spPr/>
    </dgm:pt>
    <dgm:pt modelId="{17A385C8-80BC-A041-9363-6F4F2DE27430}" type="pres">
      <dgm:prSet presAssocID="{BA2F3E3D-2E62-4747-BE42-DD4B6D8045BE}" presName="hierChild3" presStyleCnt="0"/>
      <dgm:spPr/>
    </dgm:pt>
    <dgm:pt modelId="{635A2196-1361-3745-9B71-E19E72508B60}" type="pres">
      <dgm:prSet presAssocID="{DE191738-A13E-1943-A57E-94A3B872791B}" presName="Name25" presStyleLbl="parChTrans1D3" presStyleIdx="0" presStyleCnt="1"/>
      <dgm:spPr/>
    </dgm:pt>
    <dgm:pt modelId="{25BE8ED1-EB8B-8042-A7F0-807CB26FA9E9}" type="pres">
      <dgm:prSet presAssocID="{DE191738-A13E-1943-A57E-94A3B872791B}" presName="connTx" presStyleLbl="parChTrans1D3" presStyleIdx="0" presStyleCnt="1"/>
      <dgm:spPr/>
    </dgm:pt>
    <dgm:pt modelId="{B62AC328-2527-7041-9934-F6CB0E4D0A82}" type="pres">
      <dgm:prSet presAssocID="{BE866E42-A269-1746-A85D-2FCE1F48C7F8}" presName="Name30" presStyleCnt="0"/>
      <dgm:spPr/>
    </dgm:pt>
    <dgm:pt modelId="{69EF899D-DC4C-684D-A0F6-5F7BADB92B11}" type="pres">
      <dgm:prSet presAssocID="{BE866E42-A269-1746-A85D-2FCE1F48C7F8}" presName="level2Shape" presStyleLbl="node3" presStyleIdx="0" presStyleCnt="1"/>
      <dgm:spPr/>
    </dgm:pt>
    <dgm:pt modelId="{251A61E0-526C-E945-A81B-3631E209962D}" type="pres">
      <dgm:prSet presAssocID="{BE866E42-A269-1746-A85D-2FCE1F48C7F8}" presName="hierChild3" presStyleCnt="0"/>
      <dgm:spPr/>
    </dgm:pt>
    <dgm:pt modelId="{4683A984-9EBB-0C42-8140-42FF16BEA75A}" type="pres">
      <dgm:prSet presAssocID="{5A6AE3DC-00D2-5447-B072-BFF476EF6759}" presName="Name25" presStyleLbl="parChTrans1D4" presStyleIdx="0" presStyleCnt="3"/>
      <dgm:spPr/>
    </dgm:pt>
    <dgm:pt modelId="{AF75324D-9AA4-A146-A64E-3957ED449941}" type="pres">
      <dgm:prSet presAssocID="{5A6AE3DC-00D2-5447-B072-BFF476EF6759}" presName="connTx" presStyleLbl="parChTrans1D4" presStyleIdx="0" presStyleCnt="3"/>
      <dgm:spPr/>
    </dgm:pt>
    <dgm:pt modelId="{CA73F938-8A34-9045-8030-C429F22FF40B}" type="pres">
      <dgm:prSet presAssocID="{EDF71AE9-4100-8A4E-A0E7-878B629584F3}" presName="Name30" presStyleCnt="0"/>
      <dgm:spPr/>
    </dgm:pt>
    <dgm:pt modelId="{8E1E183A-A670-744D-8380-05C4588B942B}" type="pres">
      <dgm:prSet presAssocID="{EDF71AE9-4100-8A4E-A0E7-878B629584F3}" presName="level2Shape" presStyleLbl="node4" presStyleIdx="0" presStyleCnt="3"/>
      <dgm:spPr/>
    </dgm:pt>
    <dgm:pt modelId="{21BB5B17-5344-344B-86C3-A96A3E824A02}" type="pres">
      <dgm:prSet presAssocID="{EDF71AE9-4100-8A4E-A0E7-878B629584F3}" presName="hierChild3" presStyleCnt="0"/>
      <dgm:spPr/>
    </dgm:pt>
    <dgm:pt modelId="{A6061DE9-D3CB-734D-97BF-E17AF4753483}" type="pres">
      <dgm:prSet presAssocID="{CC3C4229-8B1C-0443-AE0C-AD4C348C5107}" presName="Name25" presStyleLbl="parChTrans1D4" presStyleIdx="1" presStyleCnt="3"/>
      <dgm:spPr/>
    </dgm:pt>
    <dgm:pt modelId="{A08AB1E4-D244-524E-A05C-44A0F709CFE5}" type="pres">
      <dgm:prSet presAssocID="{CC3C4229-8B1C-0443-AE0C-AD4C348C5107}" presName="connTx" presStyleLbl="parChTrans1D4" presStyleIdx="1" presStyleCnt="3"/>
      <dgm:spPr/>
    </dgm:pt>
    <dgm:pt modelId="{2994A99A-F9D9-5046-B911-36BA39734440}" type="pres">
      <dgm:prSet presAssocID="{A4ECDF9B-6159-304D-8441-396DEDAED6C1}" presName="Name30" presStyleCnt="0"/>
      <dgm:spPr/>
    </dgm:pt>
    <dgm:pt modelId="{1F2FF721-3099-F84A-90A8-BCB7E34B8F76}" type="pres">
      <dgm:prSet presAssocID="{A4ECDF9B-6159-304D-8441-396DEDAED6C1}" presName="level2Shape" presStyleLbl="node4" presStyleIdx="1" presStyleCnt="3"/>
      <dgm:spPr/>
    </dgm:pt>
    <dgm:pt modelId="{B4F9AF33-F260-8B4A-9209-82FA77CE6AFD}" type="pres">
      <dgm:prSet presAssocID="{A4ECDF9B-6159-304D-8441-396DEDAED6C1}" presName="hierChild3" presStyleCnt="0"/>
      <dgm:spPr/>
    </dgm:pt>
    <dgm:pt modelId="{D3A15160-C99D-6A4A-9AF7-B387929FB950}" type="pres">
      <dgm:prSet presAssocID="{A149B23B-0056-474B-9CB3-38D6676EB6DF}" presName="Name25" presStyleLbl="parChTrans1D4" presStyleIdx="2" presStyleCnt="3"/>
      <dgm:spPr/>
    </dgm:pt>
    <dgm:pt modelId="{2DE9C6C1-C227-514A-9EEF-45FC283D27C3}" type="pres">
      <dgm:prSet presAssocID="{A149B23B-0056-474B-9CB3-38D6676EB6DF}" presName="connTx" presStyleLbl="parChTrans1D4" presStyleIdx="2" presStyleCnt="3"/>
      <dgm:spPr/>
    </dgm:pt>
    <dgm:pt modelId="{6666940E-0544-8A4F-9AAF-3D38A48EF20D}" type="pres">
      <dgm:prSet presAssocID="{EC1505E0-96C2-DB4C-AFDB-C37B55363D6B}" presName="Name30" presStyleCnt="0"/>
      <dgm:spPr/>
    </dgm:pt>
    <dgm:pt modelId="{DD713461-95D7-974A-974D-7E160FDDA63A}" type="pres">
      <dgm:prSet presAssocID="{EC1505E0-96C2-DB4C-AFDB-C37B55363D6B}" presName="level2Shape" presStyleLbl="node4" presStyleIdx="2" presStyleCnt="3"/>
      <dgm:spPr/>
    </dgm:pt>
    <dgm:pt modelId="{91EB5820-5232-3E4D-ACCE-DCD6EB447512}" type="pres">
      <dgm:prSet presAssocID="{EC1505E0-96C2-DB4C-AFDB-C37B55363D6B}" presName="hierChild3" presStyleCnt="0"/>
      <dgm:spPr/>
    </dgm:pt>
    <dgm:pt modelId="{BB9C4710-3BCE-F041-9CD9-53F329696392}" type="pres">
      <dgm:prSet presAssocID="{88E75543-9A30-9449-94F1-A2C979ABF01C}" presName="bgShapesFlow" presStyleCnt="0"/>
      <dgm:spPr/>
    </dgm:pt>
    <dgm:pt modelId="{FD62F4CD-1BB2-CB42-B070-DC4BD577C8CD}" type="pres">
      <dgm:prSet presAssocID="{35383351-386E-D541-BDFD-961F9AAA7D29}" presName="rectComp" presStyleCnt="0"/>
      <dgm:spPr/>
    </dgm:pt>
    <dgm:pt modelId="{6FC58E91-14B7-7140-885E-C027A58FB47E}" type="pres">
      <dgm:prSet presAssocID="{35383351-386E-D541-BDFD-961F9AAA7D29}" presName="bgRect" presStyleLbl="bgShp" presStyleIdx="0" presStyleCnt="6"/>
      <dgm:spPr/>
    </dgm:pt>
    <dgm:pt modelId="{52F149EA-61D3-3845-A4C7-42B848C0F578}" type="pres">
      <dgm:prSet presAssocID="{35383351-386E-D541-BDFD-961F9AAA7D29}" presName="bgRectTx" presStyleLbl="bgShp" presStyleIdx="0" presStyleCnt="6">
        <dgm:presLayoutVars>
          <dgm:bulletEnabled val="1"/>
        </dgm:presLayoutVars>
      </dgm:prSet>
      <dgm:spPr/>
    </dgm:pt>
    <dgm:pt modelId="{BD336DB7-E5BE-2D40-A252-8ECE66225677}" type="pres">
      <dgm:prSet presAssocID="{35383351-386E-D541-BDFD-961F9AAA7D29}" presName="spComp" presStyleCnt="0"/>
      <dgm:spPr/>
    </dgm:pt>
    <dgm:pt modelId="{52BA46F5-284A-4043-B69E-B32A69659917}" type="pres">
      <dgm:prSet presAssocID="{35383351-386E-D541-BDFD-961F9AAA7D29}" presName="hSp" presStyleCnt="0"/>
      <dgm:spPr/>
    </dgm:pt>
    <dgm:pt modelId="{8D89E35D-4C24-E148-936E-47D0E5A92792}" type="pres">
      <dgm:prSet presAssocID="{9C133251-3133-634A-87CB-578478CFC816}" presName="rectComp" presStyleCnt="0"/>
      <dgm:spPr/>
    </dgm:pt>
    <dgm:pt modelId="{00AB9671-93C3-2B42-93FD-FF3EC1932841}" type="pres">
      <dgm:prSet presAssocID="{9C133251-3133-634A-87CB-578478CFC816}" presName="bgRect" presStyleLbl="bgShp" presStyleIdx="1" presStyleCnt="6"/>
      <dgm:spPr/>
    </dgm:pt>
    <dgm:pt modelId="{26F2EA1C-7AAB-5A44-9C68-8A89365D9BD7}" type="pres">
      <dgm:prSet presAssocID="{9C133251-3133-634A-87CB-578478CFC816}" presName="bgRectTx" presStyleLbl="bgShp" presStyleIdx="1" presStyleCnt="6">
        <dgm:presLayoutVars>
          <dgm:bulletEnabled val="1"/>
        </dgm:presLayoutVars>
      </dgm:prSet>
      <dgm:spPr/>
    </dgm:pt>
    <dgm:pt modelId="{27CDF2A9-7168-6A4D-9965-4ACD4B3E7ECD}" type="pres">
      <dgm:prSet presAssocID="{9C133251-3133-634A-87CB-578478CFC816}" presName="spComp" presStyleCnt="0"/>
      <dgm:spPr/>
    </dgm:pt>
    <dgm:pt modelId="{837957C7-AEB0-4344-A089-A4EDA35ADE7A}" type="pres">
      <dgm:prSet presAssocID="{9C133251-3133-634A-87CB-578478CFC816}" presName="hSp" presStyleCnt="0"/>
      <dgm:spPr/>
    </dgm:pt>
    <dgm:pt modelId="{D3960A9C-E085-844D-BE3F-452997A06D6B}" type="pres">
      <dgm:prSet presAssocID="{092BDB17-911C-7D43-8CDE-FE85E59FEC5D}" presName="rectComp" presStyleCnt="0"/>
      <dgm:spPr/>
    </dgm:pt>
    <dgm:pt modelId="{FF3725CC-E35E-714E-9D34-B986192C475A}" type="pres">
      <dgm:prSet presAssocID="{092BDB17-911C-7D43-8CDE-FE85E59FEC5D}" presName="bgRect" presStyleLbl="bgShp" presStyleIdx="2" presStyleCnt="6"/>
      <dgm:spPr/>
    </dgm:pt>
    <dgm:pt modelId="{7884D481-0B61-7D42-A102-C6E6A7728131}" type="pres">
      <dgm:prSet presAssocID="{092BDB17-911C-7D43-8CDE-FE85E59FEC5D}" presName="bgRectTx" presStyleLbl="bgShp" presStyleIdx="2" presStyleCnt="6">
        <dgm:presLayoutVars>
          <dgm:bulletEnabled val="1"/>
        </dgm:presLayoutVars>
      </dgm:prSet>
      <dgm:spPr/>
    </dgm:pt>
    <dgm:pt modelId="{64A88469-A563-4E4A-B023-975FD26FA196}" type="pres">
      <dgm:prSet presAssocID="{092BDB17-911C-7D43-8CDE-FE85E59FEC5D}" presName="spComp" presStyleCnt="0"/>
      <dgm:spPr/>
    </dgm:pt>
    <dgm:pt modelId="{F188E90D-3B7B-1645-9938-23D6A45287A3}" type="pres">
      <dgm:prSet presAssocID="{092BDB17-911C-7D43-8CDE-FE85E59FEC5D}" presName="hSp" presStyleCnt="0"/>
      <dgm:spPr/>
    </dgm:pt>
    <dgm:pt modelId="{2D29AE25-DBAD-3648-BDC7-0D081E610FC2}" type="pres">
      <dgm:prSet presAssocID="{A4CD595D-DE25-9A4D-A5E9-24CD64AE9452}" presName="rectComp" presStyleCnt="0"/>
      <dgm:spPr/>
    </dgm:pt>
    <dgm:pt modelId="{1610013F-D554-5B49-BB02-DA176985B466}" type="pres">
      <dgm:prSet presAssocID="{A4CD595D-DE25-9A4D-A5E9-24CD64AE9452}" presName="bgRect" presStyleLbl="bgShp" presStyleIdx="3" presStyleCnt="6"/>
      <dgm:spPr/>
    </dgm:pt>
    <dgm:pt modelId="{D4BDCD86-C5A3-3145-8E41-D7E10CEEC0F7}" type="pres">
      <dgm:prSet presAssocID="{A4CD595D-DE25-9A4D-A5E9-24CD64AE9452}" presName="bgRectTx" presStyleLbl="bgShp" presStyleIdx="3" presStyleCnt="6">
        <dgm:presLayoutVars>
          <dgm:bulletEnabled val="1"/>
        </dgm:presLayoutVars>
      </dgm:prSet>
      <dgm:spPr/>
    </dgm:pt>
    <dgm:pt modelId="{529ECF56-B7B4-2447-AED6-B09A101F4968}" type="pres">
      <dgm:prSet presAssocID="{A4CD595D-DE25-9A4D-A5E9-24CD64AE9452}" presName="spComp" presStyleCnt="0"/>
      <dgm:spPr/>
    </dgm:pt>
    <dgm:pt modelId="{B402D272-F1FB-974A-9C21-9BC9C4DF98F4}" type="pres">
      <dgm:prSet presAssocID="{A4CD595D-DE25-9A4D-A5E9-24CD64AE9452}" presName="hSp" presStyleCnt="0"/>
      <dgm:spPr/>
    </dgm:pt>
    <dgm:pt modelId="{741FFF98-CB95-584E-9E0D-F45691FF4C46}" type="pres">
      <dgm:prSet presAssocID="{F1E348B0-CD20-2F4F-A507-DB378E300E57}" presName="rectComp" presStyleCnt="0"/>
      <dgm:spPr/>
    </dgm:pt>
    <dgm:pt modelId="{319824BD-166F-364E-954F-54563310735A}" type="pres">
      <dgm:prSet presAssocID="{F1E348B0-CD20-2F4F-A507-DB378E300E57}" presName="bgRect" presStyleLbl="bgShp" presStyleIdx="4" presStyleCnt="6"/>
      <dgm:spPr/>
    </dgm:pt>
    <dgm:pt modelId="{2A3CD048-B44B-D644-817B-ACEBD9B50F4A}" type="pres">
      <dgm:prSet presAssocID="{F1E348B0-CD20-2F4F-A507-DB378E300E57}" presName="bgRectTx" presStyleLbl="bgShp" presStyleIdx="4" presStyleCnt="6">
        <dgm:presLayoutVars>
          <dgm:bulletEnabled val="1"/>
        </dgm:presLayoutVars>
      </dgm:prSet>
      <dgm:spPr/>
    </dgm:pt>
    <dgm:pt modelId="{8484D973-8EDC-CB4D-8774-F2DA24BCB4A2}" type="pres">
      <dgm:prSet presAssocID="{F1E348B0-CD20-2F4F-A507-DB378E300E57}" presName="spComp" presStyleCnt="0"/>
      <dgm:spPr/>
    </dgm:pt>
    <dgm:pt modelId="{95E651BB-0D2A-2845-8958-3B13F00025A4}" type="pres">
      <dgm:prSet presAssocID="{F1E348B0-CD20-2F4F-A507-DB378E300E57}" presName="hSp" presStyleCnt="0"/>
      <dgm:spPr/>
    </dgm:pt>
    <dgm:pt modelId="{2CB831DF-9BC1-EC40-8810-EA8F419331DA}" type="pres">
      <dgm:prSet presAssocID="{887C234A-79AF-6F4C-B4B2-1CFEA78DE761}" presName="rectComp" presStyleCnt="0"/>
      <dgm:spPr/>
    </dgm:pt>
    <dgm:pt modelId="{47380545-C5A7-D84B-8236-36A9DD3BB72C}" type="pres">
      <dgm:prSet presAssocID="{887C234A-79AF-6F4C-B4B2-1CFEA78DE761}" presName="bgRect" presStyleLbl="bgShp" presStyleIdx="5" presStyleCnt="6"/>
      <dgm:spPr/>
    </dgm:pt>
    <dgm:pt modelId="{1E97FD4D-2594-9949-B6A0-0FA7E86FC926}" type="pres">
      <dgm:prSet presAssocID="{887C234A-79AF-6F4C-B4B2-1CFEA78DE761}" presName="bgRectTx" presStyleLbl="bgShp" presStyleIdx="5" presStyleCnt="6">
        <dgm:presLayoutVars>
          <dgm:bulletEnabled val="1"/>
        </dgm:presLayoutVars>
      </dgm:prSet>
      <dgm:spPr/>
    </dgm:pt>
  </dgm:ptLst>
  <dgm:cxnLst>
    <dgm:cxn modelId="{68AB6816-A5C6-7E4A-A606-30F4296411E9}" type="presOf" srcId="{5A6AE3DC-00D2-5447-B072-BFF476EF6759}" destId="{4683A984-9EBB-0C42-8140-42FF16BEA75A}" srcOrd="0" destOrd="0" presId="urn:microsoft.com/office/officeart/2005/8/layout/hierarchy5"/>
    <dgm:cxn modelId="{765F381D-45D3-9B4C-9F0B-925110489916}" type="presOf" srcId="{F1E348B0-CD20-2F4F-A507-DB378E300E57}" destId="{319824BD-166F-364E-954F-54563310735A}" srcOrd="0" destOrd="0" presId="urn:microsoft.com/office/officeart/2005/8/layout/hierarchy5"/>
    <dgm:cxn modelId="{91A08129-1296-EE49-BB12-FAE71C8C815E}" srcId="{6A577F28-3715-234B-BC0A-BC103BB601E7}" destId="{BA2F3E3D-2E62-4747-BE42-DD4B6D8045BE}" srcOrd="0" destOrd="0" parTransId="{4D49DA58-A20D-E343-BC96-7BF6A557AB23}" sibTransId="{BB2B5C77-6807-3F43-8127-8961EFDF1F0B}"/>
    <dgm:cxn modelId="{0D255733-469F-7443-86CE-FA2DFCFBC690}" srcId="{88E75543-9A30-9449-94F1-A2C979ABF01C}" destId="{A4CD595D-DE25-9A4D-A5E9-24CD64AE9452}" srcOrd="4" destOrd="0" parTransId="{F4E85023-34D1-AB41-A4F0-95CF0642A237}" sibTransId="{797650B6-8D99-BB4E-A6B9-38EE9FD895C2}"/>
    <dgm:cxn modelId="{5FE92D43-ED6B-C64E-BBC2-E512B9D8A51F}" type="presOf" srcId="{5A6AE3DC-00D2-5447-B072-BFF476EF6759}" destId="{AF75324D-9AA4-A146-A64E-3957ED449941}" srcOrd="1" destOrd="0" presId="urn:microsoft.com/office/officeart/2005/8/layout/hierarchy5"/>
    <dgm:cxn modelId="{493EFE52-54BA-8D44-881F-499A78026A33}" type="presOf" srcId="{CC3C4229-8B1C-0443-AE0C-AD4C348C5107}" destId="{A08AB1E4-D244-524E-A05C-44A0F709CFE5}" srcOrd="1" destOrd="0" presId="urn:microsoft.com/office/officeart/2005/8/layout/hierarchy5"/>
    <dgm:cxn modelId="{EBFA1854-6CC9-FB49-A449-557CD974437A}" srcId="{A4ECDF9B-6159-304D-8441-396DEDAED6C1}" destId="{EC1505E0-96C2-DB4C-AFDB-C37B55363D6B}" srcOrd="0" destOrd="0" parTransId="{A149B23B-0056-474B-9CB3-38D6676EB6DF}" sibTransId="{E58A6F90-4E13-6942-9238-9D399C149B0C}"/>
    <dgm:cxn modelId="{2B82E954-E433-8748-8BAF-E3DD920A9C96}" type="presOf" srcId="{35383351-386E-D541-BDFD-961F9AAA7D29}" destId="{6FC58E91-14B7-7140-885E-C027A58FB47E}" srcOrd="0" destOrd="0" presId="urn:microsoft.com/office/officeart/2005/8/layout/hierarchy5"/>
    <dgm:cxn modelId="{221F925A-4256-1D49-9B67-3C020C120C4E}" type="presOf" srcId="{F1E348B0-CD20-2F4F-A507-DB378E300E57}" destId="{2A3CD048-B44B-D644-817B-ACEBD9B50F4A}" srcOrd="1" destOrd="0" presId="urn:microsoft.com/office/officeart/2005/8/layout/hierarchy5"/>
    <dgm:cxn modelId="{B73DD35B-19AA-BF4C-B70E-D6F01AF67556}" type="presOf" srcId="{A4CD595D-DE25-9A4D-A5E9-24CD64AE9452}" destId="{D4BDCD86-C5A3-3145-8E41-D7E10CEEC0F7}" srcOrd="1" destOrd="0" presId="urn:microsoft.com/office/officeart/2005/8/layout/hierarchy5"/>
    <dgm:cxn modelId="{BEE79867-3BF3-CF40-82AF-C035356F57CE}" srcId="{88E75543-9A30-9449-94F1-A2C979ABF01C}" destId="{6A577F28-3715-234B-BC0A-BC103BB601E7}" srcOrd="0" destOrd="0" parTransId="{66EA5D7B-103E-8047-A5E0-91E8EEB2C13B}" sibTransId="{D73F41C6-EDF6-484E-B973-B1B5E3D87C6D}"/>
    <dgm:cxn modelId="{C6BA8773-8BC2-D347-9C64-5CA5657C7C93}" type="presOf" srcId="{4D49DA58-A20D-E343-BC96-7BF6A557AB23}" destId="{6D8FDFB0-E79A-F44F-BD62-341D94027148}" srcOrd="1" destOrd="0" presId="urn:microsoft.com/office/officeart/2005/8/layout/hierarchy5"/>
    <dgm:cxn modelId="{054D7C74-2653-A54C-881E-E9D4E8936729}" srcId="{88E75543-9A30-9449-94F1-A2C979ABF01C}" destId="{887C234A-79AF-6F4C-B4B2-1CFEA78DE761}" srcOrd="6" destOrd="0" parTransId="{AAF6B6C8-C206-414C-8D39-7C16CCD1C457}" sibTransId="{4425317A-59AC-C045-A791-EC34736E8C4E}"/>
    <dgm:cxn modelId="{4E8D3677-3258-644B-B090-3C2AD2F485A3}" srcId="{BE866E42-A269-1746-A85D-2FCE1F48C7F8}" destId="{EDF71AE9-4100-8A4E-A0E7-878B629584F3}" srcOrd="0" destOrd="0" parTransId="{5A6AE3DC-00D2-5447-B072-BFF476EF6759}" sibTransId="{EABB4C21-FBAE-E344-AD3B-32BC76D58471}"/>
    <dgm:cxn modelId="{80D59F84-751B-834E-83A7-2C5F0AB8F242}" type="presOf" srcId="{A4ECDF9B-6159-304D-8441-396DEDAED6C1}" destId="{1F2FF721-3099-F84A-90A8-BCB7E34B8F76}" srcOrd="0" destOrd="0" presId="urn:microsoft.com/office/officeart/2005/8/layout/hierarchy5"/>
    <dgm:cxn modelId="{0477338B-8132-244C-9F7C-16FD143B5D3C}" type="presOf" srcId="{35383351-386E-D541-BDFD-961F9AAA7D29}" destId="{52F149EA-61D3-3845-A4C7-42B848C0F578}" srcOrd="1" destOrd="0" presId="urn:microsoft.com/office/officeart/2005/8/layout/hierarchy5"/>
    <dgm:cxn modelId="{8B4D638F-111C-2D46-9F80-261057B65445}" type="presOf" srcId="{887C234A-79AF-6F4C-B4B2-1CFEA78DE761}" destId="{1E97FD4D-2594-9949-B6A0-0FA7E86FC926}" srcOrd="1" destOrd="0" presId="urn:microsoft.com/office/officeart/2005/8/layout/hierarchy5"/>
    <dgm:cxn modelId="{F134A99F-06FD-F244-80FF-2883374D998C}" type="presOf" srcId="{A149B23B-0056-474B-9CB3-38D6676EB6DF}" destId="{D3A15160-C99D-6A4A-9AF7-B387929FB950}" srcOrd="0" destOrd="0" presId="urn:microsoft.com/office/officeart/2005/8/layout/hierarchy5"/>
    <dgm:cxn modelId="{6CCB60A1-E49A-EC46-BD82-5A62A06B15DA}" type="presOf" srcId="{9C133251-3133-634A-87CB-578478CFC816}" destId="{26F2EA1C-7AAB-5A44-9C68-8A89365D9BD7}" srcOrd="1" destOrd="0" presId="urn:microsoft.com/office/officeart/2005/8/layout/hierarchy5"/>
    <dgm:cxn modelId="{EC7F57AB-58DF-6443-A3AE-A417FC3CCD25}" type="presOf" srcId="{092BDB17-911C-7D43-8CDE-FE85E59FEC5D}" destId="{FF3725CC-E35E-714E-9D34-B986192C475A}" srcOrd="0" destOrd="0" presId="urn:microsoft.com/office/officeart/2005/8/layout/hierarchy5"/>
    <dgm:cxn modelId="{49D773AC-D875-9646-BF56-C6104F11756C}" type="presOf" srcId="{88E75543-9A30-9449-94F1-A2C979ABF01C}" destId="{BCE99FB1-98CF-2642-A781-D80E3C47D6CE}" srcOrd="0" destOrd="0" presId="urn:microsoft.com/office/officeart/2005/8/layout/hierarchy5"/>
    <dgm:cxn modelId="{5DB889AD-614D-D64E-A7FB-1446ADE0B6B0}" type="presOf" srcId="{887C234A-79AF-6F4C-B4B2-1CFEA78DE761}" destId="{47380545-C5A7-D84B-8236-36A9DD3BB72C}" srcOrd="0" destOrd="0" presId="urn:microsoft.com/office/officeart/2005/8/layout/hierarchy5"/>
    <dgm:cxn modelId="{86CE1CAE-21D9-EF4D-9198-9272263E9E95}" type="presOf" srcId="{EC1505E0-96C2-DB4C-AFDB-C37B55363D6B}" destId="{DD713461-95D7-974A-974D-7E160FDDA63A}" srcOrd="0" destOrd="0" presId="urn:microsoft.com/office/officeart/2005/8/layout/hierarchy5"/>
    <dgm:cxn modelId="{900A91AF-B3B8-8C4F-9692-A8006094DC4A}" srcId="{88E75543-9A30-9449-94F1-A2C979ABF01C}" destId="{35383351-386E-D541-BDFD-961F9AAA7D29}" srcOrd="1" destOrd="0" parTransId="{FF6CE2A7-4865-9F4A-86AD-0AEE7AE97F1D}" sibTransId="{0BEA8982-A9B8-C246-83FE-A4CBEACF9402}"/>
    <dgm:cxn modelId="{F640BEB2-279E-C640-81CE-250BEE870848}" type="presOf" srcId="{A4CD595D-DE25-9A4D-A5E9-24CD64AE9452}" destId="{1610013F-D554-5B49-BB02-DA176985B466}" srcOrd="0" destOrd="0" presId="urn:microsoft.com/office/officeart/2005/8/layout/hierarchy5"/>
    <dgm:cxn modelId="{CEA2E6B9-7647-5D40-B4C4-131ED3EFFB34}" type="presOf" srcId="{4D49DA58-A20D-E343-BC96-7BF6A557AB23}" destId="{BD19E79D-345D-FC47-882F-1663D7EFA12A}" srcOrd="0" destOrd="0" presId="urn:microsoft.com/office/officeart/2005/8/layout/hierarchy5"/>
    <dgm:cxn modelId="{F4D03CBF-1F1B-5D4C-82FB-58965B1A5A05}" type="presOf" srcId="{EDF71AE9-4100-8A4E-A0E7-878B629584F3}" destId="{8E1E183A-A670-744D-8380-05C4588B942B}" srcOrd="0" destOrd="0" presId="urn:microsoft.com/office/officeart/2005/8/layout/hierarchy5"/>
    <dgm:cxn modelId="{E980DCC0-845C-B842-A0B9-F14E75C4096D}" type="presOf" srcId="{CC3C4229-8B1C-0443-AE0C-AD4C348C5107}" destId="{A6061DE9-D3CB-734D-97BF-E17AF4753483}" srcOrd="0" destOrd="0" presId="urn:microsoft.com/office/officeart/2005/8/layout/hierarchy5"/>
    <dgm:cxn modelId="{E59436C7-B81B-3E42-BEA3-9803846EBE2C}" type="presOf" srcId="{BE866E42-A269-1746-A85D-2FCE1F48C7F8}" destId="{69EF899D-DC4C-684D-A0F6-5F7BADB92B11}" srcOrd="0" destOrd="0" presId="urn:microsoft.com/office/officeart/2005/8/layout/hierarchy5"/>
    <dgm:cxn modelId="{ECFDC2C8-BD56-8543-B550-CD19AC1DC805}" type="presOf" srcId="{092BDB17-911C-7D43-8CDE-FE85E59FEC5D}" destId="{7884D481-0B61-7D42-A102-C6E6A7728131}" srcOrd="1" destOrd="0" presId="urn:microsoft.com/office/officeart/2005/8/layout/hierarchy5"/>
    <dgm:cxn modelId="{173173CD-D587-D34D-B779-CF21CE0C81A2}" srcId="{EDF71AE9-4100-8A4E-A0E7-878B629584F3}" destId="{A4ECDF9B-6159-304D-8441-396DEDAED6C1}" srcOrd="0" destOrd="0" parTransId="{CC3C4229-8B1C-0443-AE0C-AD4C348C5107}" sibTransId="{3FE86293-E397-1347-A200-F68466F0C8C8}"/>
    <dgm:cxn modelId="{EA33A0CE-5C59-AE49-B134-C371930813FC}" type="presOf" srcId="{A149B23B-0056-474B-9CB3-38D6676EB6DF}" destId="{2DE9C6C1-C227-514A-9EEF-45FC283D27C3}" srcOrd="1" destOrd="0" presId="urn:microsoft.com/office/officeart/2005/8/layout/hierarchy5"/>
    <dgm:cxn modelId="{B71CECCF-D00C-0640-A8BF-B495BF5BCC1E}" type="presOf" srcId="{DE191738-A13E-1943-A57E-94A3B872791B}" destId="{635A2196-1361-3745-9B71-E19E72508B60}" srcOrd="0" destOrd="0" presId="urn:microsoft.com/office/officeart/2005/8/layout/hierarchy5"/>
    <dgm:cxn modelId="{6F1154D2-A082-1942-851D-059A23BB2021}" type="presOf" srcId="{BA2F3E3D-2E62-4747-BE42-DD4B6D8045BE}" destId="{8CCA73B0-A9C0-4D48-B42E-492DD52D3F3B}" srcOrd="0" destOrd="0" presId="urn:microsoft.com/office/officeart/2005/8/layout/hierarchy5"/>
    <dgm:cxn modelId="{68D7BDD2-B21E-AF41-A782-C01CD6914111}" type="presOf" srcId="{DE191738-A13E-1943-A57E-94A3B872791B}" destId="{25BE8ED1-EB8B-8042-A7F0-807CB26FA9E9}" srcOrd="1" destOrd="0" presId="urn:microsoft.com/office/officeart/2005/8/layout/hierarchy5"/>
    <dgm:cxn modelId="{5A3409DA-2307-144C-8ADB-A876CBC0B304}" srcId="{88E75543-9A30-9449-94F1-A2C979ABF01C}" destId="{F1E348B0-CD20-2F4F-A507-DB378E300E57}" srcOrd="5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2" destOrd="0" parTransId="{81915178-41F3-E344-9555-E5C1D08956E0}" sibTransId="{977E1B79-7150-FF43-85D2-DA8BEC109446}"/>
    <dgm:cxn modelId="{B9C311E2-2EFA-8945-8778-1BB904F3B1FF}" srcId="{88E75543-9A30-9449-94F1-A2C979ABF01C}" destId="{092BDB17-911C-7D43-8CDE-FE85E59FEC5D}" srcOrd="3" destOrd="0" parTransId="{00F6CFF6-CF49-F04F-A83A-6F626016E37F}" sibTransId="{66F26BFE-F363-9D4F-8C4A-47C3B41C1529}"/>
    <dgm:cxn modelId="{12E80CF0-9B3E-FB49-B127-E36B85FAF5FF}" srcId="{BA2F3E3D-2E62-4747-BE42-DD4B6D8045BE}" destId="{BE866E42-A269-1746-A85D-2FCE1F48C7F8}" srcOrd="0" destOrd="0" parTransId="{DE191738-A13E-1943-A57E-94A3B872791B}" sibTransId="{D7C16A51-414E-8E42-AE1C-79F1FC5EF3A7}"/>
    <dgm:cxn modelId="{0B5E64F2-1120-E945-A36C-D3AB153FE284}" type="presOf" srcId="{6A577F28-3715-234B-BC0A-BC103BB601E7}" destId="{403B94D5-C4DE-874E-867D-F6239B9C7746}" srcOrd="0" destOrd="0" presId="urn:microsoft.com/office/officeart/2005/8/layout/hierarchy5"/>
    <dgm:cxn modelId="{739D72F9-C88F-904E-8556-EE337C5A6490}" type="presOf" srcId="{9C133251-3133-634A-87CB-578478CFC816}" destId="{00AB9671-93C3-2B42-93FD-FF3EC1932841}" srcOrd="0" destOrd="0" presId="urn:microsoft.com/office/officeart/2005/8/layout/hierarchy5"/>
    <dgm:cxn modelId="{F90ABFB2-B2CA-074B-91C7-96CC02EC87A4}" type="presParOf" srcId="{BCE99FB1-98CF-2642-A781-D80E3C47D6CE}" destId="{EBB86E6D-D72A-4A44-B203-E899E27841FF}" srcOrd="0" destOrd="0" presId="urn:microsoft.com/office/officeart/2005/8/layout/hierarchy5"/>
    <dgm:cxn modelId="{29459B72-F11E-6543-AC22-8F9BED127C28}" type="presParOf" srcId="{EBB86E6D-D72A-4A44-B203-E899E27841FF}" destId="{DF4612B1-B117-5D4B-86E2-D5A3E6134E0D}" srcOrd="0" destOrd="0" presId="urn:microsoft.com/office/officeart/2005/8/layout/hierarchy5"/>
    <dgm:cxn modelId="{388878B2-7426-9741-8DC3-C6F6681919A4}" type="presParOf" srcId="{EBB86E6D-D72A-4A44-B203-E899E27841FF}" destId="{D47745D4-B8E1-ED48-8685-F52ADE1AF801}" srcOrd="1" destOrd="0" presId="urn:microsoft.com/office/officeart/2005/8/layout/hierarchy5"/>
    <dgm:cxn modelId="{6CAFE997-2DF0-B44D-A353-9B9D158F74CE}" type="presParOf" srcId="{D47745D4-B8E1-ED48-8685-F52ADE1AF801}" destId="{1531F2F1-AAD6-8D40-89D0-DACB3F0D4C4A}" srcOrd="0" destOrd="0" presId="urn:microsoft.com/office/officeart/2005/8/layout/hierarchy5"/>
    <dgm:cxn modelId="{DBAACE2C-68B6-8F42-9DC2-7B12C31AE671}" type="presParOf" srcId="{1531F2F1-AAD6-8D40-89D0-DACB3F0D4C4A}" destId="{403B94D5-C4DE-874E-867D-F6239B9C7746}" srcOrd="0" destOrd="0" presId="urn:microsoft.com/office/officeart/2005/8/layout/hierarchy5"/>
    <dgm:cxn modelId="{33B3C950-40D4-F34E-93D1-B78136A7969E}" type="presParOf" srcId="{1531F2F1-AAD6-8D40-89D0-DACB3F0D4C4A}" destId="{EF022990-B1C3-A54A-A6D6-1E21521542EC}" srcOrd="1" destOrd="0" presId="urn:microsoft.com/office/officeart/2005/8/layout/hierarchy5"/>
    <dgm:cxn modelId="{BA686181-36C0-E743-ADF2-D36A9CB8FDFF}" type="presParOf" srcId="{EF022990-B1C3-A54A-A6D6-1E21521542EC}" destId="{BD19E79D-345D-FC47-882F-1663D7EFA12A}" srcOrd="0" destOrd="0" presId="urn:microsoft.com/office/officeart/2005/8/layout/hierarchy5"/>
    <dgm:cxn modelId="{BDF49C58-19B3-954D-8C0A-04BCD682C7B9}" type="presParOf" srcId="{BD19E79D-345D-FC47-882F-1663D7EFA12A}" destId="{6D8FDFB0-E79A-F44F-BD62-341D94027148}" srcOrd="0" destOrd="0" presId="urn:microsoft.com/office/officeart/2005/8/layout/hierarchy5"/>
    <dgm:cxn modelId="{F8D14F5D-B6A0-A54C-A6CB-61CBE19D9B04}" type="presParOf" srcId="{EF022990-B1C3-A54A-A6D6-1E21521542EC}" destId="{E99F02EA-35C0-EF49-98FB-80E234D7F365}" srcOrd="1" destOrd="0" presId="urn:microsoft.com/office/officeart/2005/8/layout/hierarchy5"/>
    <dgm:cxn modelId="{C39CCDCD-D793-174A-B7C3-097E6BC531E3}" type="presParOf" srcId="{E99F02EA-35C0-EF49-98FB-80E234D7F365}" destId="{8CCA73B0-A9C0-4D48-B42E-492DD52D3F3B}" srcOrd="0" destOrd="0" presId="urn:microsoft.com/office/officeart/2005/8/layout/hierarchy5"/>
    <dgm:cxn modelId="{A876E470-3279-944D-B154-491D91584E8A}" type="presParOf" srcId="{E99F02EA-35C0-EF49-98FB-80E234D7F365}" destId="{17A385C8-80BC-A041-9363-6F4F2DE27430}" srcOrd="1" destOrd="0" presId="urn:microsoft.com/office/officeart/2005/8/layout/hierarchy5"/>
    <dgm:cxn modelId="{B9F14588-B944-E24F-A3DC-6EBDB27F8753}" type="presParOf" srcId="{17A385C8-80BC-A041-9363-6F4F2DE27430}" destId="{635A2196-1361-3745-9B71-E19E72508B60}" srcOrd="0" destOrd="0" presId="urn:microsoft.com/office/officeart/2005/8/layout/hierarchy5"/>
    <dgm:cxn modelId="{B59B1613-37A0-FE4A-BE18-1D1357A41A3F}" type="presParOf" srcId="{635A2196-1361-3745-9B71-E19E72508B60}" destId="{25BE8ED1-EB8B-8042-A7F0-807CB26FA9E9}" srcOrd="0" destOrd="0" presId="urn:microsoft.com/office/officeart/2005/8/layout/hierarchy5"/>
    <dgm:cxn modelId="{2C337CD4-DB72-8248-B36A-94429E2F97C7}" type="presParOf" srcId="{17A385C8-80BC-A041-9363-6F4F2DE27430}" destId="{B62AC328-2527-7041-9934-F6CB0E4D0A82}" srcOrd="1" destOrd="0" presId="urn:microsoft.com/office/officeart/2005/8/layout/hierarchy5"/>
    <dgm:cxn modelId="{0EFF9446-18D9-E248-9623-B014A0BE577A}" type="presParOf" srcId="{B62AC328-2527-7041-9934-F6CB0E4D0A82}" destId="{69EF899D-DC4C-684D-A0F6-5F7BADB92B11}" srcOrd="0" destOrd="0" presId="urn:microsoft.com/office/officeart/2005/8/layout/hierarchy5"/>
    <dgm:cxn modelId="{A65A0EC5-B2E2-8942-A65E-29622F09DC00}" type="presParOf" srcId="{B62AC328-2527-7041-9934-F6CB0E4D0A82}" destId="{251A61E0-526C-E945-A81B-3631E209962D}" srcOrd="1" destOrd="0" presId="urn:microsoft.com/office/officeart/2005/8/layout/hierarchy5"/>
    <dgm:cxn modelId="{A223FBFE-B4E8-E343-8B87-02486AA2E649}" type="presParOf" srcId="{251A61E0-526C-E945-A81B-3631E209962D}" destId="{4683A984-9EBB-0C42-8140-42FF16BEA75A}" srcOrd="0" destOrd="0" presId="urn:microsoft.com/office/officeart/2005/8/layout/hierarchy5"/>
    <dgm:cxn modelId="{8B1A8223-BD71-E846-B3B1-764F815F25B5}" type="presParOf" srcId="{4683A984-9EBB-0C42-8140-42FF16BEA75A}" destId="{AF75324D-9AA4-A146-A64E-3957ED449941}" srcOrd="0" destOrd="0" presId="urn:microsoft.com/office/officeart/2005/8/layout/hierarchy5"/>
    <dgm:cxn modelId="{C9F04F3B-0FC2-A146-9B80-5A1852340707}" type="presParOf" srcId="{251A61E0-526C-E945-A81B-3631E209962D}" destId="{CA73F938-8A34-9045-8030-C429F22FF40B}" srcOrd="1" destOrd="0" presId="urn:microsoft.com/office/officeart/2005/8/layout/hierarchy5"/>
    <dgm:cxn modelId="{B94ABE3B-C967-174A-BE67-7431AF6042CC}" type="presParOf" srcId="{CA73F938-8A34-9045-8030-C429F22FF40B}" destId="{8E1E183A-A670-744D-8380-05C4588B942B}" srcOrd="0" destOrd="0" presId="urn:microsoft.com/office/officeart/2005/8/layout/hierarchy5"/>
    <dgm:cxn modelId="{830B29AE-E569-6D4D-AA93-B11A4BC16D53}" type="presParOf" srcId="{CA73F938-8A34-9045-8030-C429F22FF40B}" destId="{21BB5B17-5344-344B-86C3-A96A3E824A02}" srcOrd="1" destOrd="0" presId="urn:microsoft.com/office/officeart/2005/8/layout/hierarchy5"/>
    <dgm:cxn modelId="{E03D3327-2B84-8C45-A894-F87830A1890D}" type="presParOf" srcId="{21BB5B17-5344-344B-86C3-A96A3E824A02}" destId="{A6061DE9-D3CB-734D-97BF-E17AF4753483}" srcOrd="0" destOrd="0" presId="urn:microsoft.com/office/officeart/2005/8/layout/hierarchy5"/>
    <dgm:cxn modelId="{FCA76B14-85C0-4142-AA20-2B3DB9B23D7C}" type="presParOf" srcId="{A6061DE9-D3CB-734D-97BF-E17AF4753483}" destId="{A08AB1E4-D244-524E-A05C-44A0F709CFE5}" srcOrd="0" destOrd="0" presId="urn:microsoft.com/office/officeart/2005/8/layout/hierarchy5"/>
    <dgm:cxn modelId="{9F904958-3BFC-1442-A538-BD773A63DE47}" type="presParOf" srcId="{21BB5B17-5344-344B-86C3-A96A3E824A02}" destId="{2994A99A-F9D9-5046-B911-36BA39734440}" srcOrd="1" destOrd="0" presId="urn:microsoft.com/office/officeart/2005/8/layout/hierarchy5"/>
    <dgm:cxn modelId="{12D7EE7F-6245-3E4D-BE19-6B9B4A8C2307}" type="presParOf" srcId="{2994A99A-F9D9-5046-B911-36BA39734440}" destId="{1F2FF721-3099-F84A-90A8-BCB7E34B8F76}" srcOrd="0" destOrd="0" presId="urn:microsoft.com/office/officeart/2005/8/layout/hierarchy5"/>
    <dgm:cxn modelId="{5ED9F5FA-C362-4348-94D9-B002AFD9CB98}" type="presParOf" srcId="{2994A99A-F9D9-5046-B911-36BA39734440}" destId="{B4F9AF33-F260-8B4A-9209-82FA77CE6AFD}" srcOrd="1" destOrd="0" presId="urn:microsoft.com/office/officeart/2005/8/layout/hierarchy5"/>
    <dgm:cxn modelId="{E3CF252C-6AB3-A341-B79C-4444D52A9765}" type="presParOf" srcId="{B4F9AF33-F260-8B4A-9209-82FA77CE6AFD}" destId="{D3A15160-C99D-6A4A-9AF7-B387929FB950}" srcOrd="0" destOrd="0" presId="urn:microsoft.com/office/officeart/2005/8/layout/hierarchy5"/>
    <dgm:cxn modelId="{22AFEE9B-F98B-5C4C-BDB5-B4E88041B539}" type="presParOf" srcId="{D3A15160-C99D-6A4A-9AF7-B387929FB950}" destId="{2DE9C6C1-C227-514A-9EEF-45FC283D27C3}" srcOrd="0" destOrd="0" presId="urn:microsoft.com/office/officeart/2005/8/layout/hierarchy5"/>
    <dgm:cxn modelId="{B8EA7662-3788-8B45-A77F-87F0D6304B3C}" type="presParOf" srcId="{B4F9AF33-F260-8B4A-9209-82FA77CE6AFD}" destId="{6666940E-0544-8A4F-9AAF-3D38A48EF20D}" srcOrd="1" destOrd="0" presId="urn:microsoft.com/office/officeart/2005/8/layout/hierarchy5"/>
    <dgm:cxn modelId="{AE837D3C-27FE-4746-9301-339EA82D08F5}" type="presParOf" srcId="{6666940E-0544-8A4F-9AAF-3D38A48EF20D}" destId="{DD713461-95D7-974A-974D-7E160FDDA63A}" srcOrd="0" destOrd="0" presId="urn:microsoft.com/office/officeart/2005/8/layout/hierarchy5"/>
    <dgm:cxn modelId="{D5FF6660-6CBF-6E42-B4A0-6E03E3132388}" type="presParOf" srcId="{6666940E-0544-8A4F-9AAF-3D38A48EF20D}" destId="{91EB5820-5232-3E4D-ACCE-DCD6EB447512}" srcOrd="1" destOrd="0" presId="urn:microsoft.com/office/officeart/2005/8/layout/hierarchy5"/>
    <dgm:cxn modelId="{A62832BC-0CEA-DE4D-8234-68600C4FB276}" type="presParOf" srcId="{BCE99FB1-98CF-2642-A781-D80E3C47D6CE}" destId="{BB9C4710-3BCE-F041-9CD9-53F329696392}" srcOrd="1" destOrd="0" presId="urn:microsoft.com/office/officeart/2005/8/layout/hierarchy5"/>
    <dgm:cxn modelId="{1CF5917A-4984-ED4F-AEB4-DCDE2BDA3A58}" type="presParOf" srcId="{BB9C4710-3BCE-F041-9CD9-53F329696392}" destId="{FD62F4CD-1BB2-CB42-B070-DC4BD577C8CD}" srcOrd="0" destOrd="0" presId="urn:microsoft.com/office/officeart/2005/8/layout/hierarchy5"/>
    <dgm:cxn modelId="{BD4C7CEE-554A-F745-A402-88FA1AA042B0}" type="presParOf" srcId="{FD62F4CD-1BB2-CB42-B070-DC4BD577C8CD}" destId="{6FC58E91-14B7-7140-885E-C027A58FB47E}" srcOrd="0" destOrd="0" presId="urn:microsoft.com/office/officeart/2005/8/layout/hierarchy5"/>
    <dgm:cxn modelId="{5CAE510C-C79B-6D4A-97CF-6FD96F5C69B3}" type="presParOf" srcId="{FD62F4CD-1BB2-CB42-B070-DC4BD577C8CD}" destId="{52F149EA-61D3-3845-A4C7-42B848C0F578}" srcOrd="1" destOrd="0" presId="urn:microsoft.com/office/officeart/2005/8/layout/hierarchy5"/>
    <dgm:cxn modelId="{6EFE9AE4-7328-0C45-BF25-0E4A531DE087}" type="presParOf" srcId="{BB9C4710-3BCE-F041-9CD9-53F329696392}" destId="{BD336DB7-E5BE-2D40-A252-8ECE66225677}" srcOrd="1" destOrd="0" presId="urn:microsoft.com/office/officeart/2005/8/layout/hierarchy5"/>
    <dgm:cxn modelId="{14DB5B2A-CE77-1B49-85BB-D3F877BBAEC2}" type="presParOf" srcId="{BD336DB7-E5BE-2D40-A252-8ECE66225677}" destId="{52BA46F5-284A-4043-B69E-B32A69659917}" srcOrd="0" destOrd="0" presId="urn:microsoft.com/office/officeart/2005/8/layout/hierarchy5"/>
    <dgm:cxn modelId="{C5A0BA21-B3F5-EC48-9E88-75B195F925BE}" type="presParOf" srcId="{BB9C4710-3BCE-F041-9CD9-53F329696392}" destId="{8D89E35D-4C24-E148-936E-47D0E5A92792}" srcOrd="2" destOrd="0" presId="urn:microsoft.com/office/officeart/2005/8/layout/hierarchy5"/>
    <dgm:cxn modelId="{3AA1BCA4-F260-BC4E-9ED3-0C983FAE329E}" type="presParOf" srcId="{8D89E35D-4C24-E148-936E-47D0E5A92792}" destId="{00AB9671-93C3-2B42-93FD-FF3EC1932841}" srcOrd="0" destOrd="0" presId="urn:microsoft.com/office/officeart/2005/8/layout/hierarchy5"/>
    <dgm:cxn modelId="{7DE5061D-3894-D249-A527-661C3176C930}" type="presParOf" srcId="{8D89E35D-4C24-E148-936E-47D0E5A92792}" destId="{26F2EA1C-7AAB-5A44-9C68-8A89365D9BD7}" srcOrd="1" destOrd="0" presId="urn:microsoft.com/office/officeart/2005/8/layout/hierarchy5"/>
    <dgm:cxn modelId="{19059D49-27AC-F046-BDAD-F9511D667AAC}" type="presParOf" srcId="{BB9C4710-3BCE-F041-9CD9-53F329696392}" destId="{27CDF2A9-7168-6A4D-9965-4ACD4B3E7ECD}" srcOrd="3" destOrd="0" presId="urn:microsoft.com/office/officeart/2005/8/layout/hierarchy5"/>
    <dgm:cxn modelId="{C0B66D71-7963-AE45-B569-EF87A7229FC4}" type="presParOf" srcId="{27CDF2A9-7168-6A4D-9965-4ACD4B3E7ECD}" destId="{837957C7-AEB0-4344-A089-A4EDA35ADE7A}" srcOrd="0" destOrd="0" presId="urn:microsoft.com/office/officeart/2005/8/layout/hierarchy5"/>
    <dgm:cxn modelId="{2A734638-CE89-F74A-8F42-99110B017B8A}" type="presParOf" srcId="{BB9C4710-3BCE-F041-9CD9-53F329696392}" destId="{D3960A9C-E085-844D-BE3F-452997A06D6B}" srcOrd="4" destOrd="0" presId="urn:microsoft.com/office/officeart/2005/8/layout/hierarchy5"/>
    <dgm:cxn modelId="{96EF6E58-D371-8346-8DE6-7134EE5D72AE}" type="presParOf" srcId="{D3960A9C-E085-844D-BE3F-452997A06D6B}" destId="{FF3725CC-E35E-714E-9D34-B986192C475A}" srcOrd="0" destOrd="0" presId="urn:microsoft.com/office/officeart/2005/8/layout/hierarchy5"/>
    <dgm:cxn modelId="{D6B40718-183D-D34A-9918-5171059E89A2}" type="presParOf" srcId="{D3960A9C-E085-844D-BE3F-452997A06D6B}" destId="{7884D481-0B61-7D42-A102-C6E6A7728131}" srcOrd="1" destOrd="0" presId="urn:microsoft.com/office/officeart/2005/8/layout/hierarchy5"/>
    <dgm:cxn modelId="{8D874465-2448-3A44-99EE-25B7E3CAA8E5}" type="presParOf" srcId="{BB9C4710-3BCE-F041-9CD9-53F329696392}" destId="{64A88469-A563-4E4A-B023-975FD26FA196}" srcOrd="5" destOrd="0" presId="urn:microsoft.com/office/officeart/2005/8/layout/hierarchy5"/>
    <dgm:cxn modelId="{56D3849E-7E39-924C-8E59-FEBA3931C603}" type="presParOf" srcId="{64A88469-A563-4E4A-B023-975FD26FA196}" destId="{F188E90D-3B7B-1645-9938-23D6A45287A3}" srcOrd="0" destOrd="0" presId="urn:microsoft.com/office/officeart/2005/8/layout/hierarchy5"/>
    <dgm:cxn modelId="{6EDE11C6-34DF-4642-B937-778320069063}" type="presParOf" srcId="{BB9C4710-3BCE-F041-9CD9-53F329696392}" destId="{2D29AE25-DBAD-3648-BDC7-0D081E610FC2}" srcOrd="6" destOrd="0" presId="urn:microsoft.com/office/officeart/2005/8/layout/hierarchy5"/>
    <dgm:cxn modelId="{EE4BD253-4A58-BB48-B911-AC1749AE337D}" type="presParOf" srcId="{2D29AE25-DBAD-3648-BDC7-0D081E610FC2}" destId="{1610013F-D554-5B49-BB02-DA176985B466}" srcOrd="0" destOrd="0" presId="urn:microsoft.com/office/officeart/2005/8/layout/hierarchy5"/>
    <dgm:cxn modelId="{FBAF5A2D-0130-3441-83A0-AACCE0DF369E}" type="presParOf" srcId="{2D29AE25-DBAD-3648-BDC7-0D081E610FC2}" destId="{D4BDCD86-C5A3-3145-8E41-D7E10CEEC0F7}" srcOrd="1" destOrd="0" presId="urn:microsoft.com/office/officeart/2005/8/layout/hierarchy5"/>
    <dgm:cxn modelId="{EF48D4E5-F0D3-5543-8B64-DB7ECED88C24}" type="presParOf" srcId="{BB9C4710-3BCE-F041-9CD9-53F329696392}" destId="{529ECF56-B7B4-2447-AED6-B09A101F4968}" srcOrd="7" destOrd="0" presId="urn:microsoft.com/office/officeart/2005/8/layout/hierarchy5"/>
    <dgm:cxn modelId="{4B0BEF8A-94D9-3C40-BF17-1AC0B14E8B2F}" type="presParOf" srcId="{529ECF56-B7B4-2447-AED6-B09A101F4968}" destId="{B402D272-F1FB-974A-9C21-9BC9C4DF98F4}" srcOrd="0" destOrd="0" presId="urn:microsoft.com/office/officeart/2005/8/layout/hierarchy5"/>
    <dgm:cxn modelId="{92756E0F-F4A2-B94F-B55C-B157963EC682}" type="presParOf" srcId="{BB9C4710-3BCE-F041-9CD9-53F329696392}" destId="{741FFF98-CB95-584E-9E0D-F45691FF4C46}" srcOrd="8" destOrd="0" presId="urn:microsoft.com/office/officeart/2005/8/layout/hierarchy5"/>
    <dgm:cxn modelId="{6C8D99D9-4A67-D146-BB84-D248C7683533}" type="presParOf" srcId="{741FFF98-CB95-584E-9E0D-F45691FF4C46}" destId="{319824BD-166F-364E-954F-54563310735A}" srcOrd="0" destOrd="0" presId="urn:microsoft.com/office/officeart/2005/8/layout/hierarchy5"/>
    <dgm:cxn modelId="{4C950150-30BF-C546-B87C-FAA50F18A49A}" type="presParOf" srcId="{741FFF98-CB95-584E-9E0D-F45691FF4C46}" destId="{2A3CD048-B44B-D644-817B-ACEBD9B50F4A}" srcOrd="1" destOrd="0" presId="urn:microsoft.com/office/officeart/2005/8/layout/hierarchy5"/>
    <dgm:cxn modelId="{D5E62CDD-A6A9-A549-804A-3FA6B503B977}" type="presParOf" srcId="{BB9C4710-3BCE-F041-9CD9-53F329696392}" destId="{8484D973-8EDC-CB4D-8774-F2DA24BCB4A2}" srcOrd="9" destOrd="0" presId="urn:microsoft.com/office/officeart/2005/8/layout/hierarchy5"/>
    <dgm:cxn modelId="{F35E9287-587D-694C-9C8C-BDF9839EF186}" type="presParOf" srcId="{8484D973-8EDC-CB4D-8774-F2DA24BCB4A2}" destId="{95E651BB-0D2A-2845-8958-3B13F00025A4}" srcOrd="0" destOrd="0" presId="urn:microsoft.com/office/officeart/2005/8/layout/hierarchy5"/>
    <dgm:cxn modelId="{D0642DC8-3D85-B243-BB94-85D79E55D381}" type="presParOf" srcId="{BB9C4710-3BCE-F041-9CD9-53F329696392}" destId="{2CB831DF-9BC1-EC40-8810-EA8F419331DA}" srcOrd="10" destOrd="0" presId="urn:microsoft.com/office/officeart/2005/8/layout/hierarchy5"/>
    <dgm:cxn modelId="{40870CCD-A2CC-A940-B595-406FC498F7E0}" type="presParOf" srcId="{2CB831DF-9BC1-EC40-8810-EA8F419331DA}" destId="{47380545-C5A7-D84B-8236-36A9DD3BB72C}" srcOrd="0" destOrd="0" presId="urn:microsoft.com/office/officeart/2005/8/layout/hierarchy5"/>
    <dgm:cxn modelId="{F2F8170B-2AC9-1642-9234-D4BA828D2A5C}" type="presParOf" srcId="{2CB831DF-9BC1-EC40-8810-EA8F419331DA}" destId="{1E97FD4D-2594-9949-B6A0-0FA7E86FC926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>
        <a:solidFill>
          <a:srgbClr val="00B050">
            <a:alpha val="58000"/>
          </a:srgbClr>
        </a:solidFill>
      </dgm:spPr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>
        <a:solidFill>
          <a:schemeClr val="accent2">
            <a:alpha val="50000"/>
          </a:schemeClr>
        </a:solidFill>
      </dgm:spPr>
      <dgm:t>
        <a:bodyPr/>
        <a:lstStyle/>
        <a:p>
          <a:r>
            <a:rPr lang="it-IT" dirty="0"/>
            <a:t>Tutela della </a:t>
          </a:r>
          <a:r>
            <a:rPr lang="it-IT" dirty="0" err="1"/>
            <a:t>genitorialita</a:t>
          </a:r>
          <a:r>
            <a:rPr lang="it-IT" dirty="0"/>
            <a:t>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 dirty="0"/>
            <a:t>Cultura e strategia</a:t>
          </a:r>
        </a:p>
        <a:p>
          <a:r>
            <a:rPr lang="it-IT" dirty="0"/>
            <a:t>(7)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 dirty="0"/>
            <a:t>Governance</a:t>
          </a:r>
        </a:p>
        <a:p>
          <a:r>
            <a:rPr lang="it-IT" dirty="0"/>
            <a:t>(5)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 dirty="0"/>
            <a:t>Processi H&amp;R</a:t>
          </a:r>
        </a:p>
        <a:p>
          <a:r>
            <a:rPr lang="it-IT" dirty="0"/>
            <a:t>(6)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 dirty="0" err="1"/>
            <a:t>Opportunita</a:t>
          </a:r>
          <a:r>
            <a:rPr lang="it-IT" dirty="0"/>
            <a:t>̀ di crescita ed inclusione delle donne in azienda</a:t>
          </a:r>
        </a:p>
        <a:p>
          <a:r>
            <a:rPr lang="it-IT" dirty="0"/>
            <a:t>(7)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 dirty="0"/>
            <a:t>Equità remunerativa</a:t>
          </a:r>
        </a:p>
        <a:p>
          <a:r>
            <a:rPr lang="it-IT" dirty="0"/>
            <a:t>(3)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 dirty="0"/>
            <a:t>Tutela della </a:t>
          </a:r>
          <a:r>
            <a:rPr lang="it-IT" dirty="0" err="1"/>
            <a:t>genitorialita</a:t>
          </a:r>
          <a:r>
            <a:rPr lang="it-IT" dirty="0"/>
            <a:t>̀ e conciliazione vita-lavoro</a:t>
          </a:r>
        </a:p>
        <a:p>
          <a:r>
            <a:rPr lang="it-IT" dirty="0"/>
            <a:t>(5)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>
        <a:solidFill>
          <a:schemeClr val="accent2">
            <a:alpha val="90000"/>
          </a:schemeClr>
        </a:solidFill>
      </dgm:spPr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>
        <a:solidFill>
          <a:schemeClr val="accent4">
            <a:alpha val="74000"/>
          </a:schemeClr>
        </a:solidFill>
      </dgm:spPr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/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>
        <a:solidFill>
          <a:srgbClr val="0070C0">
            <a:alpha val="66000"/>
          </a:srgbClr>
        </a:solidFill>
      </dgm:spPr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>
        <a:solidFill>
          <a:srgbClr val="0070C0">
            <a:alpha val="66000"/>
          </a:srgbClr>
        </a:solidFill>
      </dgm:spPr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E75543-9A30-9449-94F1-A2C979ABF01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it-IT"/>
        </a:p>
      </dgm:t>
    </dgm:pt>
    <dgm:pt modelId="{35383351-386E-D541-BDFD-961F9AAA7D29}">
      <dgm:prSet phldrT="[Testo]"/>
      <dgm:spPr/>
      <dgm:t>
        <a:bodyPr/>
        <a:lstStyle/>
        <a:p>
          <a:r>
            <a:rPr lang="it-IT"/>
            <a:t>Cultura e strategia</a:t>
          </a:r>
        </a:p>
      </dgm:t>
    </dgm:pt>
    <dgm:pt modelId="{FF6CE2A7-4865-9F4A-86AD-0AEE7AE97F1D}" type="parTrans" cxnId="{900A91AF-B3B8-8C4F-9692-A8006094DC4A}">
      <dgm:prSet/>
      <dgm:spPr/>
      <dgm:t>
        <a:bodyPr/>
        <a:lstStyle/>
        <a:p>
          <a:endParaRPr lang="it-IT"/>
        </a:p>
      </dgm:t>
    </dgm:pt>
    <dgm:pt modelId="{0BEA8982-A9B8-C246-83FE-A4CBEACF9402}" type="sibTrans" cxnId="{900A91AF-B3B8-8C4F-9692-A8006094DC4A}">
      <dgm:prSet/>
      <dgm:spPr/>
      <dgm:t>
        <a:bodyPr/>
        <a:lstStyle/>
        <a:p>
          <a:endParaRPr lang="it-IT"/>
        </a:p>
      </dgm:t>
    </dgm:pt>
    <dgm:pt modelId="{9C133251-3133-634A-87CB-578478CFC816}">
      <dgm:prSet phldrT="[Testo]"/>
      <dgm:spPr/>
      <dgm:t>
        <a:bodyPr/>
        <a:lstStyle/>
        <a:p>
          <a:r>
            <a:rPr lang="it-IT"/>
            <a:t>Governance</a:t>
          </a:r>
        </a:p>
      </dgm:t>
    </dgm:pt>
    <dgm:pt modelId="{81915178-41F3-E344-9555-E5C1D08956E0}" type="parTrans" cxnId="{5F9623E0-CD31-A345-9B26-B2F699A087BB}">
      <dgm:prSet/>
      <dgm:spPr/>
      <dgm:t>
        <a:bodyPr/>
        <a:lstStyle/>
        <a:p>
          <a:endParaRPr lang="it-IT"/>
        </a:p>
      </dgm:t>
    </dgm:pt>
    <dgm:pt modelId="{977E1B79-7150-FF43-85D2-DA8BEC109446}" type="sibTrans" cxnId="{5F9623E0-CD31-A345-9B26-B2F699A087BB}">
      <dgm:prSet/>
      <dgm:spPr/>
      <dgm:t>
        <a:bodyPr/>
        <a:lstStyle/>
        <a:p>
          <a:endParaRPr lang="it-IT"/>
        </a:p>
      </dgm:t>
    </dgm:pt>
    <dgm:pt modelId="{092BDB17-911C-7D43-8CDE-FE85E59FEC5D}">
      <dgm:prSet phldrT="[Testo]"/>
      <dgm:spPr/>
      <dgm:t>
        <a:bodyPr/>
        <a:lstStyle/>
        <a:p>
          <a:r>
            <a:rPr lang="it-IT"/>
            <a:t>Processi H&amp;R</a:t>
          </a:r>
        </a:p>
      </dgm:t>
    </dgm:pt>
    <dgm:pt modelId="{00F6CFF6-CF49-F04F-A83A-6F626016E37F}" type="parTrans" cxnId="{B9C311E2-2EFA-8945-8778-1BB904F3B1FF}">
      <dgm:prSet/>
      <dgm:spPr/>
      <dgm:t>
        <a:bodyPr/>
        <a:lstStyle/>
        <a:p>
          <a:endParaRPr lang="it-IT"/>
        </a:p>
      </dgm:t>
    </dgm:pt>
    <dgm:pt modelId="{66F26BFE-F363-9D4F-8C4A-47C3B41C1529}" type="sibTrans" cxnId="{B9C311E2-2EFA-8945-8778-1BB904F3B1FF}">
      <dgm:prSet/>
      <dgm:spPr/>
      <dgm:t>
        <a:bodyPr/>
        <a:lstStyle/>
        <a:p>
          <a:endParaRPr lang="it-IT"/>
        </a:p>
      </dgm:t>
    </dgm:pt>
    <dgm:pt modelId="{A4CD595D-DE25-9A4D-A5E9-24CD64AE9452}">
      <dgm:prSet/>
      <dgm:spPr>
        <a:solidFill>
          <a:srgbClr val="0070C0">
            <a:alpha val="66000"/>
          </a:srgbClr>
        </a:solidFill>
      </dgm:spPr>
      <dgm:t>
        <a:bodyPr/>
        <a:lstStyle/>
        <a:p>
          <a:r>
            <a:rPr lang="it-IT"/>
            <a:t>Opportunità di crescita ed inclusione delle donne in azienda </a:t>
          </a:r>
        </a:p>
      </dgm:t>
    </dgm:pt>
    <dgm:pt modelId="{F4E85023-34D1-AB41-A4F0-95CF0642A237}" type="parTrans" cxnId="{0D255733-469F-7443-86CE-FA2DFCFBC690}">
      <dgm:prSet/>
      <dgm:spPr/>
      <dgm:t>
        <a:bodyPr/>
        <a:lstStyle/>
        <a:p>
          <a:endParaRPr lang="it-IT"/>
        </a:p>
      </dgm:t>
    </dgm:pt>
    <dgm:pt modelId="{797650B6-8D99-BB4E-A6B9-38EE9FD895C2}" type="sibTrans" cxnId="{0D255733-469F-7443-86CE-FA2DFCFBC690}">
      <dgm:prSet/>
      <dgm:spPr/>
      <dgm:t>
        <a:bodyPr/>
        <a:lstStyle/>
        <a:p>
          <a:endParaRPr lang="it-IT"/>
        </a:p>
      </dgm:t>
    </dgm:pt>
    <dgm:pt modelId="{F1E348B0-CD20-2F4F-A507-DB378E300E57}">
      <dgm:prSet/>
      <dgm:spPr/>
      <dgm:t>
        <a:bodyPr/>
        <a:lstStyle/>
        <a:p>
          <a:r>
            <a:rPr lang="it-IT"/>
            <a:t>Equità remunerativa</a:t>
          </a:r>
        </a:p>
      </dgm:t>
    </dgm:pt>
    <dgm:pt modelId="{627CFEBC-30EE-1E4D-A3CC-EFDCE32EB3E7}" type="parTrans" cxnId="{5A3409DA-2307-144C-8ADB-A876CBC0B304}">
      <dgm:prSet/>
      <dgm:spPr/>
      <dgm:t>
        <a:bodyPr/>
        <a:lstStyle/>
        <a:p>
          <a:endParaRPr lang="it-IT"/>
        </a:p>
      </dgm:t>
    </dgm:pt>
    <dgm:pt modelId="{233E36B8-1A60-1048-95F7-5255D4D30931}" type="sibTrans" cxnId="{5A3409DA-2307-144C-8ADB-A876CBC0B304}">
      <dgm:prSet/>
      <dgm:spPr/>
      <dgm:t>
        <a:bodyPr/>
        <a:lstStyle/>
        <a:p>
          <a:endParaRPr lang="it-IT"/>
        </a:p>
      </dgm:t>
    </dgm:pt>
    <dgm:pt modelId="{887C234A-79AF-6F4C-B4B2-1CFEA78DE761}">
      <dgm:prSet/>
      <dgm:spPr/>
      <dgm:t>
        <a:bodyPr/>
        <a:lstStyle/>
        <a:p>
          <a:r>
            <a:rPr lang="it-IT"/>
            <a:t>Tutela della genitorialità e conciliazione vita-lavoro </a:t>
          </a:r>
        </a:p>
      </dgm:t>
    </dgm:pt>
    <dgm:pt modelId="{AAF6B6C8-C206-414C-8D39-7C16CCD1C457}" type="parTrans" cxnId="{054D7C74-2653-A54C-881E-E9D4E8936729}">
      <dgm:prSet/>
      <dgm:spPr/>
      <dgm:t>
        <a:bodyPr/>
        <a:lstStyle/>
        <a:p>
          <a:endParaRPr lang="it-IT"/>
        </a:p>
      </dgm:t>
    </dgm:pt>
    <dgm:pt modelId="{4425317A-59AC-C045-A791-EC34736E8C4E}" type="sibTrans" cxnId="{054D7C74-2653-A54C-881E-E9D4E8936729}">
      <dgm:prSet/>
      <dgm:spPr/>
      <dgm:t>
        <a:bodyPr/>
        <a:lstStyle/>
        <a:p>
          <a:endParaRPr lang="it-IT"/>
        </a:p>
      </dgm:t>
    </dgm:pt>
    <dgm:pt modelId="{B6A29FAF-97E2-2143-956F-3DD0D1BDAEB4}" type="pres">
      <dgm:prSet presAssocID="{88E75543-9A30-9449-94F1-A2C979ABF01C}" presName="Name0" presStyleCnt="0">
        <dgm:presLayoutVars>
          <dgm:dir/>
          <dgm:resizeHandles val="exact"/>
        </dgm:presLayoutVars>
      </dgm:prSet>
      <dgm:spPr/>
    </dgm:pt>
    <dgm:pt modelId="{7E145EDC-B0F1-D14A-BF11-338C43810609}" type="pres">
      <dgm:prSet presAssocID="{35383351-386E-D541-BDFD-961F9AAA7D29}" presName="node" presStyleLbl="node1" presStyleIdx="0" presStyleCnt="6">
        <dgm:presLayoutVars>
          <dgm:bulletEnabled val="1"/>
        </dgm:presLayoutVars>
      </dgm:prSet>
      <dgm:spPr/>
    </dgm:pt>
    <dgm:pt modelId="{5B287EE4-C9B7-8F45-912A-B2C5886F7F54}" type="pres">
      <dgm:prSet presAssocID="{0BEA8982-A9B8-C246-83FE-A4CBEACF9402}" presName="sibTrans" presStyleLbl="sibTrans1D1" presStyleIdx="0" presStyleCnt="5"/>
      <dgm:spPr/>
    </dgm:pt>
    <dgm:pt modelId="{89F8463A-92E2-EC4C-A49C-FBA5170E6A8F}" type="pres">
      <dgm:prSet presAssocID="{0BEA8982-A9B8-C246-83FE-A4CBEACF9402}" presName="connectorText" presStyleLbl="sibTrans1D1" presStyleIdx="0" presStyleCnt="5"/>
      <dgm:spPr/>
    </dgm:pt>
    <dgm:pt modelId="{CD964103-0E73-154F-AFAB-7FB5DB8B96C6}" type="pres">
      <dgm:prSet presAssocID="{9C133251-3133-634A-87CB-578478CFC816}" presName="node" presStyleLbl="node1" presStyleIdx="1" presStyleCnt="6">
        <dgm:presLayoutVars>
          <dgm:bulletEnabled val="1"/>
        </dgm:presLayoutVars>
      </dgm:prSet>
      <dgm:spPr/>
    </dgm:pt>
    <dgm:pt modelId="{F12A0DF8-D1FC-D949-BFF0-9C10C9C8F55D}" type="pres">
      <dgm:prSet presAssocID="{977E1B79-7150-FF43-85D2-DA8BEC109446}" presName="sibTrans" presStyleLbl="sibTrans1D1" presStyleIdx="1" presStyleCnt="5"/>
      <dgm:spPr/>
    </dgm:pt>
    <dgm:pt modelId="{D1481213-F835-7C47-8F82-0F806D277FB0}" type="pres">
      <dgm:prSet presAssocID="{977E1B79-7150-FF43-85D2-DA8BEC109446}" presName="connectorText" presStyleLbl="sibTrans1D1" presStyleIdx="1" presStyleCnt="5"/>
      <dgm:spPr/>
    </dgm:pt>
    <dgm:pt modelId="{35BAD610-03FC-E542-A29E-995208018106}" type="pres">
      <dgm:prSet presAssocID="{092BDB17-911C-7D43-8CDE-FE85E59FEC5D}" presName="node" presStyleLbl="node1" presStyleIdx="2" presStyleCnt="6">
        <dgm:presLayoutVars>
          <dgm:bulletEnabled val="1"/>
        </dgm:presLayoutVars>
      </dgm:prSet>
      <dgm:spPr/>
    </dgm:pt>
    <dgm:pt modelId="{851C84E7-54F4-6747-98F9-414C9F2DA692}" type="pres">
      <dgm:prSet presAssocID="{66F26BFE-F363-9D4F-8C4A-47C3B41C1529}" presName="sibTrans" presStyleLbl="sibTrans1D1" presStyleIdx="2" presStyleCnt="5"/>
      <dgm:spPr/>
    </dgm:pt>
    <dgm:pt modelId="{8EA4CA07-1A9D-544D-8CB4-8457DD59812D}" type="pres">
      <dgm:prSet presAssocID="{66F26BFE-F363-9D4F-8C4A-47C3B41C1529}" presName="connectorText" presStyleLbl="sibTrans1D1" presStyleIdx="2" presStyleCnt="5"/>
      <dgm:spPr/>
    </dgm:pt>
    <dgm:pt modelId="{031A965F-9B3B-654D-BCA7-8511EB5F6117}" type="pres">
      <dgm:prSet presAssocID="{A4CD595D-DE25-9A4D-A5E9-24CD64AE9452}" presName="node" presStyleLbl="node1" presStyleIdx="3" presStyleCnt="6">
        <dgm:presLayoutVars>
          <dgm:bulletEnabled val="1"/>
        </dgm:presLayoutVars>
      </dgm:prSet>
      <dgm:spPr/>
    </dgm:pt>
    <dgm:pt modelId="{10B771BA-8FD5-144E-9604-2748338FC7A6}" type="pres">
      <dgm:prSet presAssocID="{797650B6-8D99-BB4E-A6B9-38EE9FD895C2}" presName="sibTrans" presStyleLbl="sibTrans1D1" presStyleIdx="3" presStyleCnt="5"/>
      <dgm:spPr/>
    </dgm:pt>
    <dgm:pt modelId="{4936D45A-39D3-DA49-9456-A7B5D5A18C90}" type="pres">
      <dgm:prSet presAssocID="{797650B6-8D99-BB4E-A6B9-38EE9FD895C2}" presName="connectorText" presStyleLbl="sibTrans1D1" presStyleIdx="3" presStyleCnt="5"/>
      <dgm:spPr/>
    </dgm:pt>
    <dgm:pt modelId="{8CA10753-26CC-064F-AB3A-8F87E0467A62}" type="pres">
      <dgm:prSet presAssocID="{F1E348B0-CD20-2F4F-A507-DB378E300E57}" presName="node" presStyleLbl="node1" presStyleIdx="4" presStyleCnt="6">
        <dgm:presLayoutVars>
          <dgm:bulletEnabled val="1"/>
        </dgm:presLayoutVars>
      </dgm:prSet>
      <dgm:spPr/>
    </dgm:pt>
    <dgm:pt modelId="{FF146158-468E-AF49-9FAB-1EB536A594F5}" type="pres">
      <dgm:prSet presAssocID="{233E36B8-1A60-1048-95F7-5255D4D30931}" presName="sibTrans" presStyleLbl="sibTrans1D1" presStyleIdx="4" presStyleCnt="5"/>
      <dgm:spPr/>
    </dgm:pt>
    <dgm:pt modelId="{0DD2B337-E8A8-2D46-B0D0-6D5EB6823F9C}" type="pres">
      <dgm:prSet presAssocID="{233E36B8-1A60-1048-95F7-5255D4D30931}" presName="connectorText" presStyleLbl="sibTrans1D1" presStyleIdx="4" presStyleCnt="5"/>
      <dgm:spPr/>
    </dgm:pt>
    <dgm:pt modelId="{2D7B0B14-B32E-F14D-BBFA-CC0FDA53B3AF}" type="pres">
      <dgm:prSet presAssocID="{887C234A-79AF-6F4C-B4B2-1CFEA78DE761}" presName="node" presStyleLbl="node1" presStyleIdx="5" presStyleCnt="6">
        <dgm:presLayoutVars>
          <dgm:bulletEnabled val="1"/>
        </dgm:presLayoutVars>
      </dgm:prSet>
      <dgm:spPr/>
    </dgm:pt>
  </dgm:ptLst>
  <dgm:cxnLst>
    <dgm:cxn modelId="{50F16301-18C0-8A4B-A8C1-C9472BE51874}" type="presOf" srcId="{887C234A-79AF-6F4C-B4B2-1CFEA78DE761}" destId="{2D7B0B14-B32E-F14D-BBFA-CC0FDA53B3AF}" srcOrd="0" destOrd="0" presId="urn:microsoft.com/office/officeart/2016/7/layout/RepeatingBendingProcessNew"/>
    <dgm:cxn modelId="{ACC76608-A27D-AB45-B91A-87ECA08FC71D}" type="presOf" srcId="{88E75543-9A30-9449-94F1-A2C979ABF01C}" destId="{B6A29FAF-97E2-2143-956F-3DD0D1BDAEB4}" srcOrd="0" destOrd="0" presId="urn:microsoft.com/office/officeart/2016/7/layout/RepeatingBendingProcessNew"/>
    <dgm:cxn modelId="{47138F0F-0F88-4047-9E89-8139291E5C6C}" type="presOf" srcId="{35383351-386E-D541-BDFD-961F9AAA7D29}" destId="{7E145EDC-B0F1-D14A-BF11-338C43810609}" srcOrd="0" destOrd="0" presId="urn:microsoft.com/office/officeart/2016/7/layout/RepeatingBendingProcessNew"/>
    <dgm:cxn modelId="{41908C10-65D7-5A45-ADAB-186F5A149D4B}" type="presOf" srcId="{66F26BFE-F363-9D4F-8C4A-47C3B41C1529}" destId="{851C84E7-54F4-6747-98F9-414C9F2DA692}" srcOrd="0" destOrd="0" presId="urn:microsoft.com/office/officeart/2016/7/layout/RepeatingBendingProcessNew"/>
    <dgm:cxn modelId="{F430EA1E-31C4-1140-B61B-48490E7490A1}" type="presOf" srcId="{977E1B79-7150-FF43-85D2-DA8BEC109446}" destId="{F12A0DF8-D1FC-D949-BFF0-9C10C9C8F55D}" srcOrd="0" destOrd="0" presId="urn:microsoft.com/office/officeart/2016/7/layout/RepeatingBendingProcessNew"/>
    <dgm:cxn modelId="{380E7124-F97C-2E48-ADBD-8E2ED3FCEFA4}" type="presOf" srcId="{797650B6-8D99-BB4E-A6B9-38EE9FD895C2}" destId="{4936D45A-39D3-DA49-9456-A7B5D5A18C90}" srcOrd="1" destOrd="0" presId="urn:microsoft.com/office/officeart/2016/7/layout/RepeatingBendingProcessNew"/>
    <dgm:cxn modelId="{0D255733-469F-7443-86CE-FA2DFCFBC690}" srcId="{88E75543-9A30-9449-94F1-A2C979ABF01C}" destId="{A4CD595D-DE25-9A4D-A5E9-24CD64AE9452}" srcOrd="3" destOrd="0" parTransId="{F4E85023-34D1-AB41-A4F0-95CF0642A237}" sibTransId="{797650B6-8D99-BB4E-A6B9-38EE9FD895C2}"/>
    <dgm:cxn modelId="{F3A5DD38-849B-9649-BB75-4B3675AFEE7B}" type="presOf" srcId="{9C133251-3133-634A-87CB-578478CFC816}" destId="{CD964103-0E73-154F-AFAB-7FB5DB8B96C6}" srcOrd="0" destOrd="0" presId="urn:microsoft.com/office/officeart/2016/7/layout/RepeatingBendingProcessNew"/>
    <dgm:cxn modelId="{353FCF47-AD4E-6342-9FD8-65D98722A7B5}" type="presOf" srcId="{F1E348B0-CD20-2F4F-A507-DB378E300E57}" destId="{8CA10753-26CC-064F-AB3A-8F87E0467A62}" srcOrd="0" destOrd="0" presId="urn:microsoft.com/office/officeart/2016/7/layout/RepeatingBendingProcessNew"/>
    <dgm:cxn modelId="{19353456-7E2C-6C41-A60C-756E11825224}" type="presOf" srcId="{233E36B8-1A60-1048-95F7-5255D4D30931}" destId="{FF146158-468E-AF49-9FAB-1EB536A594F5}" srcOrd="0" destOrd="0" presId="urn:microsoft.com/office/officeart/2016/7/layout/RepeatingBendingProcessNew"/>
    <dgm:cxn modelId="{054D7C74-2653-A54C-881E-E9D4E8936729}" srcId="{88E75543-9A30-9449-94F1-A2C979ABF01C}" destId="{887C234A-79AF-6F4C-B4B2-1CFEA78DE761}" srcOrd="5" destOrd="0" parTransId="{AAF6B6C8-C206-414C-8D39-7C16CCD1C457}" sibTransId="{4425317A-59AC-C045-A791-EC34736E8C4E}"/>
    <dgm:cxn modelId="{B2920F89-7D2A-A44B-A701-C7BC1485DD69}" type="presOf" srcId="{977E1B79-7150-FF43-85D2-DA8BEC109446}" destId="{D1481213-F835-7C47-8F82-0F806D277FB0}" srcOrd="1" destOrd="0" presId="urn:microsoft.com/office/officeart/2016/7/layout/RepeatingBendingProcessNew"/>
    <dgm:cxn modelId="{D5C9CE99-A6AC-0A49-84F1-2E521087C1B6}" type="presOf" srcId="{0BEA8982-A9B8-C246-83FE-A4CBEACF9402}" destId="{5B287EE4-C9B7-8F45-912A-B2C5886F7F54}" srcOrd="0" destOrd="0" presId="urn:microsoft.com/office/officeart/2016/7/layout/RepeatingBendingProcessNew"/>
    <dgm:cxn modelId="{900A91AF-B3B8-8C4F-9692-A8006094DC4A}" srcId="{88E75543-9A30-9449-94F1-A2C979ABF01C}" destId="{35383351-386E-D541-BDFD-961F9AAA7D29}" srcOrd="0" destOrd="0" parTransId="{FF6CE2A7-4865-9F4A-86AD-0AEE7AE97F1D}" sibTransId="{0BEA8982-A9B8-C246-83FE-A4CBEACF9402}"/>
    <dgm:cxn modelId="{DF22C3B0-F4E4-8B45-A275-84DCD18F6CB8}" type="presOf" srcId="{A4CD595D-DE25-9A4D-A5E9-24CD64AE9452}" destId="{031A965F-9B3B-654D-BCA7-8511EB5F6117}" srcOrd="0" destOrd="0" presId="urn:microsoft.com/office/officeart/2016/7/layout/RepeatingBendingProcessNew"/>
    <dgm:cxn modelId="{868697D4-3EFE-5546-A320-F3863ADDB0C7}" type="presOf" srcId="{797650B6-8D99-BB4E-A6B9-38EE9FD895C2}" destId="{10B771BA-8FD5-144E-9604-2748338FC7A6}" srcOrd="0" destOrd="0" presId="urn:microsoft.com/office/officeart/2016/7/layout/RepeatingBendingProcessNew"/>
    <dgm:cxn modelId="{842535D7-50A1-5449-A811-7DBFF79F292A}" type="presOf" srcId="{233E36B8-1A60-1048-95F7-5255D4D30931}" destId="{0DD2B337-E8A8-2D46-B0D0-6D5EB6823F9C}" srcOrd="1" destOrd="0" presId="urn:microsoft.com/office/officeart/2016/7/layout/RepeatingBendingProcessNew"/>
    <dgm:cxn modelId="{5A3409DA-2307-144C-8ADB-A876CBC0B304}" srcId="{88E75543-9A30-9449-94F1-A2C979ABF01C}" destId="{F1E348B0-CD20-2F4F-A507-DB378E300E57}" srcOrd="4" destOrd="0" parTransId="{627CFEBC-30EE-1E4D-A3CC-EFDCE32EB3E7}" sibTransId="{233E36B8-1A60-1048-95F7-5255D4D30931}"/>
    <dgm:cxn modelId="{5F9623E0-CD31-A345-9B26-B2F699A087BB}" srcId="{88E75543-9A30-9449-94F1-A2C979ABF01C}" destId="{9C133251-3133-634A-87CB-578478CFC816}" srcOrd="1" destOrd="0" parTransId="{81915178-41F3-E344-9555-E5C1D08956E0}" sibTransId="{977E1B79-7150-FF43-85D2-DA8BEC109446}"/>
    <dgm:cxn modelId="{72604EE0-A2F1-1A4F-8B73-49A9A3C25DE6}" type="presOf" srcId="{092BDB17-911C-7D43-8CDE-FE85E59FEC5D}" destId="{35BAD610-03FC-E542-A29E-995208018106}" srcOrd="0" destOrd="0" presId="urn:microsoft.com/office/officeart/2016/7/layout/RepeatingBendingProcessNew"/>
    <dgm:cxn modelId="{B9C311E2-2EFA-8945-8778-1BB904F3B1FF}" srcId="{88E75543-9A30-9449-94F1-A2C979ABF01C}" destId="{092BDB17-911C-7D43-8CDE-FE85E59FEC5D}" srcOrd="2" destOrd="0" parTransId="{00F6CFF6-CF49-F04F-A83A-6F626016E37F}" sibTransId="{66F26BFE-F363-9D4F-8C4A-47C3B41C1529}"/>
    <dgm:cxn modelId="{7E6AA7E2-4D18-C045-BB4B-AEB5E003F4EB}" type="presOf" srcId="{66F26BFE-F363-9D4F-8C4A-47C3B41C1529}" destId="{8EA4CA07-1A9D-544D-8CB4-8457DD59812D}" srcOrd="1" destOrd="0" presId="urn:microsoft.com/office/officeart/2016/7/layout/RepeatingBendingProcessNew"/>
    <dgm:cxn modelId="{744951E5-7F6D-DB47-B037-677EBAE12800}" type="presOf" srcId="{0BEA8982-A9B8-C246-83FE-A4CBEACF9402}" destId="{89F8463A-92E2-EC4C-A49C-FBA5170E6A8F}" srcOrd="1" destOrd="0" presId="urn:microsoft.com/office/officeart/2016/7/layout/RepeatingBendingProcessNew"/>
    <dgm:cxn modelId="{E32231FE-62D2-E742-B620-8C5C422CC163}" type="presParOf" srcId="{B6A29FAF-97E2-2143-956F-3DD0D1BDAEB4}" destId="{7E145EDC-B0F1-D14A-BF11-338C43810609}" srcOrd="0" destOrd="0" presId="urn:microsoft.com/office/officeart/2016/7/layout/RepeatingBendingProcessNew"/>
    <dgm:cxn modelId="{56ABF15E-5DD4-F648-BC47-DD56F74DA79F}" type="presParOf" srcId="{B6A29FAF-97E2-2143-956F-3DD0D1BDAEB4}" destId="{5B287EE4-C9B7-8F45-912A-B2C5886F7F54}" srcOrd="1" destOrd="0" presId="urn:microsoft.com/office/officeart/2016/7/layout/RepeatingBendingProcessNew"/>
    <dgm:cxn modelId="{7B11FAD0-BC4D-0842-A38F-11AF803168BA}" type="presParOf" srcId="{5B287EE4-C9B7-8F45-912A-B2C5886F7F54}" destId="{89F8463A-92E2-EC4C-A49C-FBA5170E6A8F}" srcOrd="0" destOrd="0" presId="urn:microsoft.com/office/officeart/2016/7/layout/RepeatingBendingProcessNew"/>
    <dgm:cxn modelId="{8B4FF8A4-280C-184A-BBA5-E184C0BAF937}" type="presParOf" srcId="{B6A29FAF-97E2-2143-956F-3DD0D1BDAEB4}" destId="{CD964103-0E73-154F-AFAB-7FB5DB8B96C6}" srcOrd="2" destOrd="0" presId="urn:microsoft.com/office/officeart/2016/7/layout/RepeatingBendingProcessNew"/>
    <dgm:cxn modelId="{36F23A1E-5188-1B45-B9D1-FDB9500289F9}" type="presParOf" srcId="{B6A29FAF-97E2-2143-956F-3DD0D1BDAEB4}" destId="{F12A0DF8-D1FC-D949-BFF0-9C10C9C8F55D}" srcOrd="3" destOrd="0" presId="urn:microsoft.com/office/officeart/2016/7/layout/RepeatingBendingProcessNew"/>
    <dgm:cxn modelId="{39A16CDB-7D10-A04A-B3CD-D0E15B72BB2C}" type="presParOf" srcId="{F12A0DF8-D1FC-D949-BFF0-9C10C9C8F55D}" destId="{D1481213-F835-7C47-8F82-0F806D277FB0}" srcOrd="0" destOrd="0" presId="urn:microsoft.com/office/officeart/2016/7/layout/RepeatingBendingProcessNew"/>
    <dgm:cxn modelId="{6C314060-8828-334D-89EF-8091F45A735E}" type="presParOf" srcId="{B6A29FAF-97E2-2143-956F-3DD0D1BDAEB4}" destId="{35BAD610-03FC-E542-A29E-995208018106}" srcOrd="4" destOrd="0" presId="urn:microsoft.com/office/officeart/2016/7/layout/RepeatingBendingProcessNew"/>
    <dgm:cxn modelId="{664FF1F9-038E-CD40-9206-DE29C4BDBBF0}" type="presParOf" srcId="{B6A29FAF-97E2-2143-956F-3DD0D1BDAEB4}" destId="{851C84E7-54F4-6747-98F9-414C9F2DA692}" srcOrd="5" destOrd="0" presId="urn:microsoft.com/office/officeart/2016/7/layout/RepeatingBendingProcessNew"/>
    <dgm:cxn modelId="{DF21A24B-062E-C74C-92C2-9ED50F49780A}" type="presParOf" srcId="{851C84E7-54F4-6747-98F9-414C9F2DA692}" destId="{8EA4CA07-1A9D-544D-8CB4-8457DD59812D}" srcOrd="0" destOrd="0" presId="urn:microsoft.com/office/officeart/2016/7/layout/RepeatingBendingProcessNew"/>
    <dgm:cxn modelId="{A742FF0F-4368-A54A-A18D-C5E574D3F09E}" type="presParOf" srcId="{B6A29FAF-97E2-2143-956F-3DD0D1BDAEB4}" destId="{031A965F-9B3B-654D-BCA7-8511EB5F6117}" srcOrd="6" destOrd="0" presId="urn:microsoft.com/office/officeart/2016/7/layout/RepeatingBendingProcessNew"/>
    <dgm:cxn modelId="{D54A6401-318C-8B4A-8882-0422F504A84E}" type="presParOf" srcId="{B6A29FAF-97E2-2143-956F-3DD0D1BDAEB4}" destId="{10B771BA-8FD5-144E-9604-2748338FC7A6}" srcOrd="7" destOrd="0" presId="urn:microsoft.com/office/officeart/2016/7/layout/RepeatingBendingProcessNew"/>
    <dgm:cxn modelId="{274902A1-65E6-E643-B0D3-D9222FA35CE8}" type="presParOf" srcId="{10B771BA-8FD5-144E-9604-2748338FC7A6}" destId="{4936D45A-39D3-DA49-9456-A7B5D5A18C90}" srcOrd="0" destOrd="0" presId="urn:microsoft.com/office/officeart/2016/7/layout/RepeatingBendingProcessNew"/>
    <dgm:cxn modelId="{A7C5E92B-5CF1-6B4A-8D87-153B08E6B896}" type="presParOf" srcId="{B6A29FAF-97E2-2143-956F-3DD0D1BDAEB4}" destId="{8CA10753-26CC-064F-AB3A-8F87E0467A62}" srcOrd="8" destOrd="0" presId="urn:microsoft.com/office/officeart/2016/7/layout/RepeatingBendingProcessNew"/>
    <dgm:cxn modelId="{E30FABAF-F5F6-5D4D-8F42-0BAB16139188}" type="presParOf" srcId="{B6A29FAF-97E2-2143-956F-3DD0D1BDAEB4}" destId="{FF146158-468E-AF49-9FAB-1EB536A594F5}" srcOrd="9" destOrd="0" presId="urn:microsoft.com/office/officeart/2016/7/layout/RepeatingBendingProcessNew"/>
    <dgm:cxn modelId="{E7189440-6529-E84A-B1B7-E1F8830BE3EB}" type="presParOf" srcId="{FF146158-468E-AF49-9FAB-1EB536A594F5}" destId="{0DD2B337-E8A8-2D46-B0D0-6D5EB6823F9C}" srcOrd="0" destOrd="0" presId="urn:microsoft.com/office/officeart/2016/7/layout/RepeatingBendingProcessNew"/>
    <dgm:cxn modelId="{60B1339A-1B36-1341-8E68-93342DD98E59}" type="presParOf" srcId="{B6A29FAF-97E2-2143-956F-3DD0D1BDAEB4}" destId="{2D7B0B14-B32E-F14D-BBFA-CC0FDA53B3A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80545-C5A7-D84B-8236-36A9DD3BB72C}">
      <dsp:nvSpPr>
        <dsp:cNvPr id="0" name=""/>
        <dsp:cNvSpPr/>
      </dsp:nvSpPr>
      <dsp:spPr>
        <a:xfrm>
          <a:off x="8942414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Tutela della </a:t>
          </a:r>
          <a:r>
            <a:rPr lang="it-IT" sz="1800" kern="1200" dirty="0" err="1"/>
            <a:t>genitorialita</a:t>
          </a:r>
          <a:r>
            <a:rPr lang="it-IT" sz="1800" kern="1200" dirty="0"/>
            <a:t>̀ e conciliazione vita-lavoro </a:t>
          </a:r>
        </a:p>
      </dsp:txBody>
      <dsp:txXfrm>
        <a:off x="8942414" y="0"/>
        <a:ext cx="1524668" cy="1305401"/>
      </dsp:txXfrm>
    </dsp:sp>
    <dsp:sp modelId="{319824BD-166F-364E-954F-54563310735A}">
      <dsp:nvSpPr>
        <dsp:cNvPr id="0" name=""/>
        <dsp:cNvSpPr/>
      </dsp:nvSpPr>
      <dsp:spPr>
        <a:xfrm>
          <a:off x="7163635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Equità remunerativa</a:t>
          </a:r>
        </a:p>
      </dsp:txBody>
      <dsp:txXfrm>
        <a:off x="7163635" y="0"/>
        <a:ext cx="1524668" cy="1305401"/>
      </dsp:txXfrm>
    </dsp:sp>
    <dsp:sp modelId="{1610013F-D554-5B49-BB02-DA176985B466}">
      <dsp:nvSpPr>
        <dsp:cNvPr id="0" name=""/>
        <dsp:cNvSpPr/>
      </dsp:nvSpPr>
      <dsp:spPr>
        <a:xfrm>
          <a:off x="5384855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/>
            <a:t>Opportunita</a:t>
          </a:r>
          <a:r>
            <a:rPr lang="it-IT" sz="1800" kern="1200" dirty="0"/>
            <a:t>̀ di crescita ed inclusione delle donne in azienda </a:t>
          </a:r>
        </a:p>
      </dsp:txBody>
      <dsp:txXfrm>
        <a:off x="5384855" y="0"/>
        <a:ext cx="1524668" cy="1305401"/>
      </dsp:txXfrm>
    </dsp:sp>
    <dsp:sp modelId="{FF3725CC-E35E-714E-9D34-B986192C475A}">
      <dsp:nvSpPr>
        <dsp:cNvPr id="0" name=""/>
        <dsp:cNvSpPr/>
      </dsp:nvSpPr>
      <dsp:spPr>
        <a:xfrm>
          <a:off x="3606076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Processi H&amp;R</a:t>
          </a:r>
        </a:p>
      </dsp:txBody>
      <dsp:txXfrm>
        <a:off x="3606076" y="0"/>
        <a:ext cx="1524668" cy="1305401"/>
      </dsp:txXfrm>
    </dsp:sp>
    <dsp:sp modelId="{00AB9671-93C3-2B42-93FD-FF3EC1932841}">
      <dsp:nvSpPr>
        <dsp:cNvPr id="0" name=""/>
        <dsp:cNvSpPr/>
      </dsp:nvSpPr>
      <dsp:spPr>
        <a:xfrm>
          <a:off x="1827296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Governance</a:t>
          </a:r>
          <a:endParaRPr lang="it-IT" sz="1500" kern="1200" dirty="0"/>
        </a:p>
      </dsp:txBody>
      <dsp:txXfrm>
        <a:off x="1827296" y="0"/>
        <a:ext cx="1524668" cy="1305401"/>
      </dsp:txXfrm>
    </dsp:sp>
    <dsp:sp modelId="{6FC58E91-14B7-7140-885E-C027A58FB47E}">
      <dsp:nvSpPr>
        <dsp:cNvPr id="0" name=""/>
        <dsp:cNvSpPr/>
      </dsp:nvSpPr>
      <dsp:spPr>
        <a:xfrm>
          <a:off x="48517" y="0"/>
          <a:ext cx="1524668" cy="435133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Cultura e strategia</a:t>
          </a:r>
        </a:p>
      </dsp:txBody>
      <dsp:txXfrm>
        <a:off x="48517" y="0"/>
        <a:ext cx="1524668" cy="1305401"/>
      </dsp:txXfrm>
    </dsp:sp>
    <dsp:sp modelId="{403B94D5-C4DE-874E-867D-F6239B9C7746}">
      <dsp:nvSpPr>
        <dsp:cNvPr id="0" name=""/>
        <dsp:cNvSpPr/>
      </dsp:nvSpPr>
      <dsp:spPr>
        <a:xfrm>
          <a:off x="175573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15%</a:t>
          </a:r>
        </a:p>
      </dsp:txBody>
      <dsp:txXfrm>
        <a:off x="194180" y="2442310"/>
        <a:ext cx="1233342" cy="598064"/>
      </dsp:txXfrm>
    </dsp:sp>
    <dsp:sp modelId="{BD19E79D-345D-FC47-882F-1663D7EFA12A}">
      <dsp:nvSpPr>
        <dsp:cNvPr id="0" name=""/>
        <dsp:cNvSpPr/>
      </dsp:nvSpPr>
      <dsp:spPr>
        <a:xfrm>
          <a:off x="1446129" y="2728203"/>
          <a:ext cx="508222" cy="26279"/>
        </a:xfrm>
        <a:custGeom>
          <a:avLst/>
          <a:gdLst/>
          <a:ahLst/>
          <a:cxnLst/>
          <a:rect l="0" t="0" r="0" b="0"/>
          <a:pathLst>
            <a:path>
              <a:moveTo>
                <a:pt x="0" y="13139"/>
              </a:moveTo>
              <a:lnTo>
                <a:pt x="508222" y="131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687535" y="2728637"/>
        <a:ext cx="25411" cy="25411"/>
      </dsp:txXfrm>
    </dsp:sp>
    <dsp:sp modelId="{8CCA73B0-A9C0-4D48-B42E-492DD52D3F3B}">
      <dsp:nvSpPr>
        <dsp:cNvPr id="0" name=""/>
        <dsp:cNvSpPr/>
      </dsp:nvSpPr>
      <dsp:spPr>
        <a:xfrm>
          <a:off x="1954352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15%</a:t>
          </a:r>
        </a:p>
      </dsp:txBody>
      <dsp:txXfrm>
        <a:off x="1972959" y="2442310"/>
        <a:ext cx="1233342" cy="598064"/>
      </dsp:txXfrm>
    </dsp:sp>
    <dsp:sp modelId="{635A2196-1361-3745-9B71-E19E72508B60}">
      <dsp:nvSpPr>
        <dsp:cNvPr id="0" name=""/>
        <dsp:cNvSpPr/>
      </dsp:nvSpPr>
      <dsp:spPr>
        <a:xfrm>
          <a:off x="3224909" y="2728203"/>
          <a:ext cx="508222" cy="26279"/>
        </a:xfrm>
        <a:custGeom>
          <a:avLst/>
          <a:gdLst/>
          <a:ahLst/>
          <a:cxnLst/>
          <a:rect l="0" t="0" r="0" b="0"/>
          <a:pathLst>
            <a:path>
              <a:moveTo>
                <a:pt x="0" y="13139"/>
              </a:moveTo>
              <a:lnTo>
                <a:pt x="508222" y="1313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66315" y="2728637"/>
        <a:ext cx="25411" cy="25411"/>
      </dsp:txXfrm>
    </dsp:sp>
    <dsp:sp modelId="{69EF899D-DC4C-684D-A0F6-5F7BADB92B11}">
      <dsp:nvSpPr>
        <dsp:cNvPr id="0" name=""/>
        <dsp:cNvSpPr/>
      </dsp:nvSpPr>
      <dsp:spPr>
        <a:xfrm>
          <a:off x="3733131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10%</a:t>
          </a:r>
        </a:p>
      </dsp:txBody>
      <dsp:txXfrm>
        <a:off x="3751738" y="2442310"/>
        <a:ext cx="1233342" cy="598064"/>
      </dsp:txXfrm>
    </dsp:sp>
    <dsp:sp modelId="{4683A984-9EBB-0C42-8140-42FF16BEA75A}">
      <dsp:nvSpPr>
        <dsp:cNvPr id="0" name=""/>
        <dsp:cNvSpPr/>
      </dsp:nvSpPr>
      <dsp:spPr>
        <a:xfrm>
          <a:off x="5003688" y="2728203"/>
          <a:ext cx="508222" cy="26279"/>
        </a:xfrm>
        <a:custGeom>
          <a:avLst/>
          <a:gdLst/>
          <a:ahLst/>
          <a:cxnLst/>
          <a:rect l="0" t="0" r="0" b="0"/>
          <a:pathLst>
            <a:path>
              <a:moveTo>
                <a:pt x="0" y="13139"/>
              </a:moveTo>
              <a:lnTo>
                <a:pt x="508222" y="131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245094" y="2728637"/>
        <a:ext cx="25411" cy="25411"/>
      </dsp:txXfrm>
    </dsp:sp>
    <dsp:sp modelId="{8E1E183A-A670-744D-8380-05C4588B942B}">
      <dsp:nvSpPr>
        <dsp:cNvPr id="0" name=""/>
        <dsp:cNvSpPr/>
      </dsp:nvSpPr>
      <dsp:spPr>
        <a:xfrm>
          <a:off x="5511911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20%</a:t>
          </a:r>
        </a:p>
      </dsp:txBody>
      <dsp:txXfrm>
        <a:off x="5530518" y="2442310"/>
        <a:ext cx="1233342" cy="598064"/>
      </dsp:txXfrm>
    </dsp:sp>
    <dsp:sp modelId="{A6061DE9-D3CB-734D-97BF-E17AF4753483}">
      <dsp:nvSpPr>
        <dsp:cNvPr id="0" name=""/>
        <dsp:cNvSpPr/>
      </dsp:nvSpPr>
      <dsp:spPr>
        <a:xfrm>
          <a:off x="6782468" y="2728203"/>
          <a:ext cx="508222" cy="26279"/>
        </a:xfrm>
        <a:custGeom>
          <a:avLst/>
          <a:gdLst/>
          <a:ahLst/>
          <a:cxnLst/>
          <a:rect l="0" t="0" r="0" b="0"/>
          <a:pathLst>
            <a:path>
              <a:moveTo>
                <a:pt x="0" y="13139"/>
              </a:moveTo>
              <a:lnTo>
                <a:pt x="508222" y="131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7023873" y="2728637"/>
        <a:ext cx="25411" cy="25411"/>
      </dsp:txXfrm>
    </dsp:sp>
    <dsp:sp modelId="{1F2FF721-3099-F84A-90A8-BCB7E34B8F76}">
      <dsp:nvSpPr>
        <dsp:cNvPr id="0" name=""/>
        <dsp:cNvSpPr/>
      </dsp:nvSpPr>
      <dsp:spPr>
        <a:xfrm>
          <a:off x="7290690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20%</a:t>
          </a:r>
        </a:p>
      </dsp:txBody>
      <dsp:txXfrm>
        <a:off x="7309297" y="2442310"/>
        <a:ext cx="1233342" cy="598064"/>
      </dsp:txXfrm>
    </dsp:sp>
    <dsp:sp modelId="{D3A15160-C99D-6A4A-9AF7-B387929FB950}">
      <dsp:nvSpPr>
        <dsp:cNvPr id="0" name=""/>
        <dsp:cNvSpPr/>
      </dsp:nvSpPr>
      <dsp:spPr>
        <a:xfrm>
          <a:off x="8561247" y="2728203"/>
          <a:ext cx="508222" cy="26279"/>
        </a:xfrm>
        <a:custGeom>
          <a:avLst/>
          <a:gdLst/>
          <a:ahLst/>
          <a:cxnLst/>
          <a:rect l="0" t="0" r="0" b="0"/>
          <a:pathLst>
            <a:path>
              <a:moveTo>
                <a:pt x="0" y="13139"/>
              </a:moveTo>
              <a:lnTo>
                <a:pt x="508222" y="131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8802653" y="2728637"/>
        <a:ext cx="25411" cy="25411"/>
      </dsp:txXfrm>
    </dsp:sp>
    <dsp:sp modelId="{DD713461-95D7-974A-974D-7E160FDDA63A}">
      <dsp:nvSpPr>
        <dsp:cNvPr id="0" name=""/>
        <dsp:cNvSpPr/>
      </dsp:nvSpPr>
      <dsp:spPr>
        <a:xfrm>
          <a:off x="9069470" y="2423703"/>
          <a:ext cx="1270556" cy="635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20%</a:t>
          </a:r>
        </a:p>
      </dsp:txBody>
      <dsp:txXfrm>
        <a:off x="9088077" y="2442310"/>
        <a:ext cx="1233342" cy="5980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rgbClr val="00B050">
            <a:alpha val="58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2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/>
            <a:t>Tutela della </a:t>
          </a:r>
          <a:r>
            <a:rPr lang="it-IT" sz="2500" kern="1200" dirty="0" err="1"/>
            <a:t>genitorialita</a:t>
          </a:r>
          <a:r>
            <a:rPr lang="it-IT" sz="2500" kern="1200" dirty="0"/>
            <a:t>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Cultura e strategia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(7)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Governance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(5)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Processi H&amp;R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(6)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Opportunita</a:t>
          </a:r>
          <a:r>
            <a:rPr lang="it-IT" sz="2000" kern="1200" dirty="0"/>
            <a:t>̀ di crescita ed inclusione delle donne in azienda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(7)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Equità remunerativa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(3)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Tutela della </a:t>
          </a:r>
          <a:r>
            <a:rPr lang="it-IT" sz="2000" kern="1200" dirty="0" err="1"/>
            <a:t>genitorialita</a:t>
          </a:r>
          <a:r>
            <a:rPr lang="it-IT" sz="2000" kern="1200" dirty="0"/>
            <a:t>̀ e conciliazione vita-lavoro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(5) </a:t>
          </a:r>
        </a:p>
      </dsp:txBody>
      <dsp:txXfrm>
        <a:off x="3509705" y="4704085"/>
        <a:ext cx="2832601" cy="16995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2"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4">
            <a:alpha val="7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rgbClr val="0070C0">
            <a:alpha val="6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rgbClr val="0070C0">
            <a:alpha val="6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87EE4-C9B7-8F45-912A-B2C5886F7F54}">
      <dsp:nvSpPr>
        <dsp:cNvPr id="0" name=""/>
        <dsp:cNvSpPr/>
      </dsp:nvSpPr>
      <dsp:spPr>
        <a:xfrm>
          <a:off x="2856407" y="80602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848489"/>
        <a:ext cx="32574" cy="6514"/>
      </dsp:txXfrm>
    </dsp:sp>
    <dsp:sp modelId="{7E145EDC-B0F1-D14A-BF11-338C43810609}">
      <dsp:nvSpPr>
        <dsp:cNvPr id="0" name=""/>
        <dsp:cNvSpPr/>
      </dsp:nvSpPr>
      <dsp:spPr>
        <a:xfrm>
          <a:off x="256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Cultura e strategia</a:t>
          </a:r>
        </a:p>
      </dsp:txBody>
      <dsp:txXfrm>
        <a:off x="25605" y="1966"/>
        <a:ext cx="2832601" cy="1699561"/>
      </dsp:txXfrm>
    </dsp:sp>
    <dsp:sp modelId="{F12A0DF8-D1FC-D949-BFF0-9C10C9C8F55D}">
      <dsp:nvSpPr>
        <dsp:cNvPr id="0" name=""/>
        <dsp:cNvSpPr/>
      </dsp:nvSpPr>
      <dsp:spPr>
        <a:xfrm>
          <a:off x="1441906" y="169972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57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2006919"/>
        <a:ext cx="177224" cy="6514"/>
      </dsp:txXfrm>
    </dsp:sp>
    <dsp:sp modelId="{CD964103-0E73-154F-AFAB-7FB5DB8B96C6}">
      <dsp:nvSpPr>
        <dsp:cNvPr id="0" name=""/>
        <dsp:cNvSpPr/>
      </dsp:nvSpPr>
      <dsp:spPr>
        <a:xfrm>
          <a:off x="3509705" y="1966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Governance</a:t>
          </a:r>
        </a:p>
      </dsp:txBody>
      <dsp:txXfrm>
        <a:off x="3509705" y="1966"/>
        <a:ext cx="2832601" cy="1699561"/>
      </dsp:txXfrm>
    </dsp:sp>
    <dsp:sp modelId="{851C84E7-54F4-6747-98F9-414C9F2DA692}">
      <dsp:nvSpPr>
        <dsp:cNvPr id="0" name=""/>
        <dsp:cNvSpPr/>
      </dsp:nvSpPr>
      <dsp:spPr>
        <a:xfrm>
          <a:off x="2856407" y="315708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154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3199549"/>
        <a:ext cx="32574" cy="6514"/>
      </dsp:txXfrm>
    </dsp:sp>
    <dsp:sp modelId="{35BAD610-03FC-E542-A29E-995208018106}">
      <dsp:nvSpPr>
        <dsp:cNvPr id="0" name=""/>
        <dsp:cNvSpPr/>
      </dsp:nvSpPr>
      <dsp:spPr>
        <a:xfrm>
          <a:off x="25605" y="235302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Processi H&amp;R</a:t>
          </a:r>
        </a:p>
      </dsp:txBody>
      <dsp:txXfrm>
        <a:off x="25605" y="2353025"/>
        <a:ext cx="2832601" cy="1699561"/>
      </dsp:txXfrm>
    </dsp:sp>
    <dsp:sp modelId="{10B771BA-8FD5-144E-9604-2748338FC7A6}">
      <dsp:nvSpPr>
        <dsp:cNvPr id="0" name=""/>
        <dsp:cNvSpPr/>
      </dsp:nvSpPr>
      <dsp:spPr>
        <a:xfrm>
          <a:off x="1441906" y="4050787"/>
          <a:ext cx="3484100" cy="620898"/>
        </a:xfrm>
        <a:custGeom>
          <a:avLst/>
          <a:gdLst/>
          <a:ahLst/>
          <a:cxnLst/>
          <a:rect l="0" t="0" r="0" b="0"/>
          <a:pathLst>
            <a:path>
              <a:moveTo>
                <a:pt x="3484100" y="0"/>
              </a:moveTo>
              <a:lnTo>
                <a:pt x="3484100" y="327549"/>
              </a:lnTo>
              <a:lnTo>
                <a:pt x="0" y="327549"/>
              </a:lnTo>
              <a:lnTo>
                <a:pt x="0" y="620898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1732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095344" y="4357978"/>
        <a:ext cx="177224" cy="6514"/>
      </dsp:txXfrm>
    </dsp:sp>
    <dsp:sp modelId="{031A965F-9B3B-654D-BCA7-8511EB5F6117}">
      <dsp:nvSpPr>
        <dsp:cNvPr id="0" name=""/>
        <dsp:cNvSpPr/>
      </dsp:nvSpPr>
      <dsp:spPr>
        <a:xfrm>
          <a:off x="3509705" y="2353025"/>
          <a:ext cx="2832601" cy="1699561"/>
        </a:xfrm>
        <a:prstGeom prst="rect">
          <a:avLst/>
        </a:prstGeom>
        <a:solidFill>
          <a:srgbClr val="0070C0">
            <a:alpha val="66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Opportunità di crescita ed inclusione delle donne in azienda </a:t>
          </a:r>
        </a:p>
      </dsp:txBody>
      <dsp:txXfrm>
        <a:off x="3509705" y="2353025"/>
        <a:ext cx="2832601" cy="1699561"/>
      </dsp:txXfrm>
    </dsp:sp>
    <dsp:sp modelId="{FF146158-468E-AF49-9FAB-1EB536A594F5}">
      <dsp:nvSpPr>
        <dsp:cNvPr id="0" name=""/>
        <dsp:cNvSpPr/>
      </dsp:nvSpPr>
      <dsp:spPr>
        <a:xfrm>
          <a:off x="2856407" y="5508146"/>
          <a:ext cx="6208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898" y="45720"/>
              </a:lnTo>
            </a:path>
          </a:pathLst>
        </a:custGeom>
        <a:noFill/>
        <a:ln w="6350" cap="flat" cmpd="sng" algn="ctr">
          <a:solidFill>
            <a:schemeClr val="accent3">
              <a:shade val="90000"/>
              <a:hueOff val="0"/>
              <a:satOff val="0"/>
              <a:lumOff val="230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150569" y="5550608"/>
        <a:ext cx="32574" cy="6514"/>
      </dsp:txXfrm>
    </dsp:sp>
    <dsp:sp modelId="{8CA10753-26CC-064F-AB3A-8F87E0467A62}">
      <dsp:nvSpPr>
        <dsp:cNvPr id="0" name=""/>
        <dsp:cNvSpPr/>
      </dsp:nvSpPr>
      <dsp:spPr>
        <a:xfrm>
          <a:off x="256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Equità remunerativa</a:t>
          </a:r>
        </a:p>
      </dsp:txBody>
      <dsp:txXfrm>
        <a:off x="25605" y="4704085"/>
        <a:ext cx="2832601" cy="1699561"/>
      </dsp:txXfrm>
    </dsp:sp>
    <dsp:sp modelId="{2D7B0B14-B32E-F14D-BBFA-CC0FDA53B3AF}">
      <dsp:nvSpPr>
        <dsp:cNvPr id="0" name=""/>
        <dsp:cNvSpPr/>
      </dsp:nvSpPr>
      <dsp:spPr>
        <a:xfrm>
          <a:off x="3509705" y="4704085"/>
          <a:ext cx="2832601" cy="1699561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800" tIns="145695" rIns="138800" bIns="14569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/>
            <a:t>Tutela della genitorialità e conciliazione vita-lavoro </a:t>
          </a:r>
        </a:p>
      </dsp:txBody>
      <dsp:txXfrm>
        <a:off x="3509705" y="4704085"/>
        <a:ext cx="2832601" cy="1699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6EF59E4-2D0C-D864-7CD4-77A772BE3C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63317-211D-E73E-C0A3-34DEFD4787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96DD9-453A-674D-863C-0C476FB541E4}" type="datetimeFigureOut">
              <a:rPr lang="it-IT" smtClean="0"/>
              <a:t>22/10/24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528051-4384-A89B-7B98-3B1658C98E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145710-3B8D-B328-08B5-FF949E3A60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21628-2240-AD4C-9BFE-47A35D0CF7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8053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F6CBC-DDF5-874E-982D-C8A60D193204}" type="datetimeFigureOut">
              <a:rPr lang="it-IT" smtClean="0"/>
              <a:t>22/10/24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FDC57-6C21-4C4A-954A-C0DC3B73DE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68836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Nell’ambito dell’agenda 203 dell’ONU tra i vari obiettivi ne troviamo uno di particolare interesse legato al Gender Equality. Tale obiettivo, che l’ONU si prefigge è legato alla creazione di imprese sempre più sostenibili</a:t>
            </a:r>
          </a:p>
        </p:txBody>
      </p:sp>
    </p:spTree>
    <p:extLst>
      <p:ext uri="{BB962C8B-B14F-4D97-AF65-F5344CB8AC3E}">
        <p14:creationId xmlns:p14="http://schemas.microsoft.com/office/powerpoint/2010/main" val="96324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177801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825886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1285583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67154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376818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23106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1990233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2905697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10758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391250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23999040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3003362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1370492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1568183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3210026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42263577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494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5239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59205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6670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379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2593202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4723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6205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570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2474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4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92606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000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1052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2654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883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16796557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8077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6061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4246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5332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7273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312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3735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024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70448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454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20576448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7758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0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341295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2265008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6 AREE TEMATICHE CON PESO DIFFERENTE E 33 INDICATORI QUALITATIVI E QUANTITATIVI</a:t>
            </a:r>
          </a:p>
        </p:txBody>
      </p:sp>
    </p:spTree>
    <p:extLst>
      <p:ext uri="{BB962C8B-B14F-4D97-AF65-F5344CB8AC3E}">
        <p14:creationId xmlns:p14="http://schemas.microsoft.com/office/powerpoint/2010/main" val="31644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supporto degli indicatori di performance l’organizzazione deve implementare un proprio sistema di gestione per la parità di genere</a:t>
            </a:r>
          </a:p>
        </p:txBody>
      </p:sp>
    </p:spTree>
    <p:extLst>
      <p:ext uri="{BB962C8B-B14F-4D97-AF65-F5344CB8AC3E}">
        <p14:creationId xmlns:p14="http://schemas.microsoft.com/office/powerpoint/2010/main" val="1894123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A26DC9-444F-DFE7-5188-FEB06BF2A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878E9E-8261-187F-2D11-D3489CE2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C80232-451A-C9E8-9FAA-09DAB1CC0C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211D3DE8-24D4-1A4F-9C04-B5EEA314DB46}" type="datetime1">
              <a:rPr lang="it-IT" smtClean="0"/>
              <a:t>22/10/24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C2A0BD-54F7-C54C-AD52-38A4195A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625667-78ED-3291-AB43-CA615AC3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62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2051DB-2C24-C96A-A6FA-745104C4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797808-A140-F208-B582-25FDFAB0F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374575-E07F-1FAB-4822-00DEA593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8FA94A90-1528-5745-A029-4B2D665C53EF}" type="datetime1">
              <a:rPr lang="it-IT" smtClean="0"/>
              <a:t>22/10/24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DFA6BD0-F18F-54F8-82FA-14D8CB8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2ED4BE-21A8-99CA-7EA5-F56187EC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9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A38E79-FBE4-222D-51B3-D50BBF4B6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12682B2-9A88-5E4D-2107-423384DCE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C0B8D-A36B-6C26-5E3D-12DC7A25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C8607DD6-D299-9043-85C2-16D0744F93D1}" type="datetime1">
              <a:rPr lang="it-IT" smtClean="0"/>
              <a:t>22/10/24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22006B-C768-D005-76E4-1972055A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6B1AC2-ED3B-FC54-660E-71272991A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39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954FFE-740A-8152-583C-C5DE5118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039875D-8C56-49B1-17F0-15914DB2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5817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6AD0BC-FF47-B59F-74DE-5CC8A85E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EA17FE-D389-4430-E488-A34B31377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E0A999-0EFF-1A0F-A2C3-408C925F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15975B2D-2AC1-8D4C-8429-A9E806DA33FF}" type="datetime1">
              <a:rPr lang="it-IT" smtClean="0"/>
              <a:t>22/10/24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23DD1A-01F6-CE9C-1B70-8FD2F861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0D8649-80A5-761E-B1CB-A174357F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48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76E90C-2170-0048-DB29-DD35672D2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2D0ED6-1BBE-3754-1862-0F5EC47C8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DF9CD9-9653-0B57-B37C-4ABC78C94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2A860FB-FE6F-A604-3011-0168D68A64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1CA31C09-D6AF-534D-9FCF-B5440EE8399E}" type="datetime1">
              <a:rPr lang="it-IT" smtClean="0"/>
              <a:t>22/10/24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C81C5E-94B7-C7A4-D4DE-20299965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E97A86-8D04-C1E0-DD89-EEFC919C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01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6C0B58-1ABD-C292-5146-7E287BB2B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A2A481-8725-1B3D-DC33-079D8E599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7FFF99C-1E67-153A-2C6F-7B33CB977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109EDB4-BDC3-5570-669A-590A91A64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BA2118-5F01-12C3-938E-0D59FD273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1AD0FC6-0977-3C2E-D25A-7857383A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0651B5F8-82F3-734F-AB2E-BC67BCF73E9F}" type="datetime1">
              <a:rPr lang="it-IT" smtClean="0"/>
              <a:t>22/10/24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AF53AA-85A3-5DF0-59F2-1D95B35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D687EF-47E9-CB75-E270-72B481FDC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520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6D9882-A156-19F2-2396-8AE6031C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2BD6F1D-F23F-A944-90EB-8F3C9935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CC015B1F-D64E-5840-A8E0-0D84EE33C27C}" type="datetime1">
              <a:rPr lang="it-IT" smtClean="0"/>
              <a:t>22/10/24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AA0FB9-48FA-98AF-E210-EEF4DAA8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41B8160-775C-106D-C949-A27838B3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56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2EB1F5-7DCB-B873-56CF-08887CF5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DA8C9B4F-6E57-4F48-A7C8-E262D702675E}" type="datetime1">
              <a:rPr lang="it-IT" smtClean="0"/>
              <a:t>22/10/24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95BA3DC-4F2F-60A2-0406-DE134010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E5B5D1-2CF3-3989-507A-8174B856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5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1CF6EE-5B1A-9BB4-D44D-C93C9ABE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C9954E-8D71-1D85-75A7-E048019A0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E2DE351-EA5E-4BBF-369D-C93EA48E9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2F7E13-B407-F507-71EC-7F60D5C9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635B8DDE-03A3-944B-A5C5-2A9FAF87C463}" type="datetime1">
              <a:rPr lang="it-IT" smtClean="0"/>
              <a:t>22/10/24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D7D280-FA5F-3346-F5C6-A22E70AF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147867-BB47-FB8B-068A-072A5B39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81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DC0A66-6500-A875-6646-0823364CA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61E276E-8C87-FD27-4F5B-B1E4718F2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40DA97-7F31-F4AB-382A-B1A7123FC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842D06-6C29-A717-4AA5-18AB6D97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94933" y="5701053"/>
            <a:ext cx="2743200" cy="365125"/>
          </a:xfrm>
          <a:prstGeom prst="rect">
            <a:avLst/>
          </a:prstGeom>
        </p:spPr>
        <p:txBody>
          <a:bodyPr/>
          <a:lstStyle/>
          <a:p>
            <a:fld id="{21CB3984-5622-214A-AE63-5656CB37BD82}" type="datetime1">
              <a:rPr lang="it-IT" smtClean="0"/>
              <a:t>22/10/24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EF0850-14C0-801A-4A0C-5B65DD9B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F5C79D-DFE6-0AC3-90C7-5A35EFDA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0518"/>
            <a:ext cx="2743200" cy="365125"/>
          </a:xfrm>
          <a:prstGeom prst="rect">
            <a:avLst/>
          </a:prstGeom>
        </p:spPr>
        <p:txBody>
          <a:bodyPr/>
          <a:lstStyle/>
          <a:p>
            <a:fld id="{9E155CF6-1F45-C546-BEC1-45EC3532FF6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58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306A4A-830D-9278-2537-4A80ED3EA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4F406E4E-646A-3CC1-CAFE-7D2B2248274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15768"/>
            <a:ext cx="833485" cy="269875"/>
          </a:xfrm>
          <a:prstGeom prst="rect">
            <a:avLst/>
          </a:prstGeom>
        </p:spPr>
      </p:pic>
      <p:sp>
        <p:nvSpPr>
          <p:cNvPr id="8" name="Fußzeilenplatzhalter 33">
            <a:extLst>
              <a:ext uri="{FF2B5EF4-FFF2-40B4-BE49-F238E27FC236}">
                <a16:creationId xmlns:a16="http://schemas.microsoft.com/office/drawing/2014/main" id="{B0FB6A86-C7A2-0754-6EF5-79CF4A801144}"/>
              </a:ext>
            </a:extLst>
          </p:cNvPr>
          <p:cNvSpPr txBox="1">
            <a:spLocks/>
          </p:cNvSpPr>
          <p:nvPr userDrawn="1"/>
        </p:nvSpPr>
        <p:spPr>
          <a:xfrm>
            <a:off x="9853975" y="6475558"/>
            <a:ext cx="1044985" cy="3222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it-IT"/>
            </a:defPPr>
            <a:lvl1pPr marL="0" algn="l" defTabSz="914400" rtl="0" eaLnBrk="1" latinLnBrk="0" hangingPunct="1">
              <a:defRPr lang="de-CH" sz="537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prstClr val="black"/>
                </a:solidFill>
              </a:rPr>
              <a:t>© SQS</a:t>
            </a:r>
          </a:p>
        </p:txBody>
      </p:sp>
      <p:sp>
        <p:nvSpPr>
          <p:cNvPr id="9" name="Rechteck 17">
            <a:extLst>
              <a:ext uri="{FF2B5EF4-FFF2-40B4-BE49-F238E27FC236}">
                <a16:creationId xmlns:a16="http://schemas.microsoft.com/office/drawing/2014/main" id="{66F8C5D3-2969-4A0D-DD45-B67B93C567AA}"/>
              </a:ext>
            </a:extLst>
          </p:cNvPr>
          <p:cNvSpPr/>
          <p:nvPr userDrawn="1"/>
        </p:nvSpPr>
        <p:spPr>
          <a:xfrm>
            <a:off x="9853972" y="6598124"/>
            <a:ext cx="1044988" cy="771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75">
              <a:solidFill>
                <a:prstClr val="white"/>
              </a:solidFill>
            </a:endParaRPr>
          </a:p>
        </p:txBody>
      </p:sp>
      <p:sp>
        <p:nvSpPr>
          <p:cNvPr id="11" name="Segnaposto titolo 10">
            <a:extLst>
              <a:ext uri="{FF2B5EF4-FFF2-40B4-BE49-F238E27FC236}">
                <a16:creationId xmlns:a16="http://schemas.microsoft.com/office/drawing/2014/main" id="{66D669CA-C55E-6186-1F6C-D1FF0A2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95616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5.xml"/><Relationship Id="rId9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.gi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Piano_di_Uguaglianza_di_Genere_CF_DEF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hyperlink" Target="comitato-pari-opportunita'---piano-strategico-triennale.pdf" TargetMode="External"/><Relationship Id="rId4" Type="http://schemas.openxmlformats.org/officeDocument/2006/relationships/hyperlink" Target="GEP2022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8D15C-1634-CB1B-5F06-4DD61DB76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814" y="1117252"/>
            <a:ext cx="9144000" cy="2387600"/>
          </a:xfrm>
        </p:spPr>
        <p:txBody>
          <a:bodyPr/>
          <a:lstStyle/>
          <a:p>
            <a:r>
              <a:rPr lang="it-IT" dirty="0"/>
              <a:t>UNI PDR 125:2022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6B889A6-CDD2-0570-0809-5ED7E73BC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6170" y="6119769"/>
            <a:ext cx="2563660" cy="493973"/>
          </a:xfrm>
        </p:spPr>
        <p:txBody>
          <a:bodyPr/>
          <a:lstStyle/>
          <a:p>
            <a:r>
              <a:rPr lang="it-IT" dirty="0"/>
              <a:t>Andrea </a:t>
            </a:r>
            <a:r>
              <a:rPr lang="it-IT" dirty="0" err="1"/>
              <a:t>Caschera</a:t>
            </a:r>
            <a:r>
              <a:rPr lang="it-IT" dirty="0"/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395BB2-407D-CDB5-B87B-BCF4B4A6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70814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497E69-9BE4-9EDD-7A90-EDA69DE4D2F3}"/>
              </a:ext>
            </a:extLst>
          </p:cNvPr>
          <p:cNvSpPr txBox="1"/>
          <p:nvPr/>
        </p:nvSpPr>
        <p:spPr>
          <a:xfrm>
            <a:off x="2229633" y="3883440"/>
            <a:ext cx="9720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Arial" panose="020B0604020202020204" pitchFamily="34" charset="0"/>
              </a:rPr>
              <a:t>Linee guida sul sistema di gestione per la parità di genere che prevede l’adozione di specifici KPI (Key Performance </a:t>
            </a:r>
            <a:r>
              <a:rPr lang="it-IT" sz="1800" dirty="0" err="1">
                <a:effectLst/>
                <a:latin typeface="Arial" panose="020B0604020202020204" pitchFamily="34" charset="0"/>
              </a:rPr>
              <a:t>Indicator</a:t>
            </a:r>
            <a:r>
              <a:rPr lang="it-IT" sz="1800" dirty="0">
                <a:effectLst/>
                <a:latin typeface="Arial" panose="020B0604020202020204" pitchFamily="34" charset="0"/>
              </a:rPr>
              <a:t> - Indicatori chiave di prestazione) inerenti alle Politiche di parità di genere nelle organizzazioni </a:t>
            </a:r>
            <a:endParaRPr lang="it-IT" dirty="0">
              <a:effectLst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056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 di lavoro </a:t>
            </a:r>
            <a:r>
              <a:rPr lang="en-US" sz="3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tutte le organizzazioni 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err="1"/>
              <a:t>È</a:t>
            </a:r>
            <a:r>
              <a:rPr lang="en-US" sz="1800" dirty="0"/>
              <a:t> </a:t>
            </a:r>
            <a:r>
              <a:rPr lang="en-US" sz="1800" dirty="0" err="1"/>
              <a:t>richiamata</a:t>
            </a:r>
            <a:r>
              <a:rPr lang="en-US" sz="1800" dirty="0"/>
              <a:t>, come </a:t>
            </a:r>
            <a:r>
              <a:rPr lang="en-US" sz="1800" dirty="0" err="1"/>
              <a:t>detto</a:t>
            </a:r>
            <a:r>
              <a:rPr lang="en-US" sz="1800" dirty="0"/>
              <a:t>,  </a:t>
            </a:r>
            <a:r>
              <a:rPr lang="en-US" sz="1800" dirty="0" err="1"/>
              <a:t>nella</a:t>
            </a:r>
            <a:r>
              <a:rPr lang="en-US" sz="1800" dirty="0"/>
              <a:t> </a:t>
            </a:r>
            <a:r>
              <a:rPr lang="en-US" sz="1800" b="1" u="sng" dirty="0" err="1"/>
              <a:t>missione</a:t>
            </a:r>
            <a:r>
              <a:rPr lang="en-US" sz="1800" b="1" u="sng" dirty="0"/>
              <a:t> 5 del PNRR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prevede</a:t>
            </a:r>
            <a:r>
              <a:rPr lang="en-US" sz="1800" dirty="0"/>
              <a:t> lo </a:t>
            </a:r>
            <a:r>
              <a:rPr lang="en-US" sz="1800" dirty="0" err="1"/>
              <a:t>stanziamento</a:t>
            </a:r>
            <a:r>
              <a:rPr lang="en-US" sz="1800" dirty="0"/>
              <a:t> di </a:t>
            </a:r>
            <a:r>
              <a:rPr lang="en-US" sz="1800" i="1" dirty="0"/>
              <a:t>9,81 </a:t>
            </a:r>
            <a:r>
              <a:rPr lang="en-US" sz="1800" i="1" dirty="0" err="1"/>
              <a:t>miliardi</a:t>
            </a:r>
            <a:r>
              <a:rPr lang="en-US" sz="1800" i="1" dirty="0"/>
              <a:t> per lo </a:t>
            </a:r>
            <a:r>
              <a:rPr lang="en-US" sz="1800" i="1" dirty="0" err="1"/>
              <a:t>sviluppo</a:t>
            </a:r>
            <a:r>
              <a:rPr lang="en-US" sz="1800" i="1" dirty="0"/>
              <a:t> di </a:t>
            </a:r>
            <a:r>
              <a:rPr lang="en-US" sz="1800" i="1" dirty="0" err="1"/>
              <a:t>politiche</a:t>
            </a:r>
            <a:r>
              <a:rPr lang="en-US" sz="1800" i="1" dirty="0"/>
              <a:t> </a:t>
            </a:r>
            <a:r>
              <a:rPr lang="en-US" sz="1800" i="1" dirty="0" err="1"/>
              <a:t>d'inclusione</a:t>
            </a:r>
            <a:r>
              <a:rPr lang="en-US" sz="1800" i="1" dirty="0"/>
              <a:t> </a:t>
            </a:r>
            <a:r>
              <a:rPr lang="en-US" sz="1800" i="1" dirty="0" err="1"/>
              <a:t>sociale</a:t>
            </a:r>
            <a:r>
              <a:rPr lang="en-US" sz="18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queste</a:t>
            </a:r>
            <a:r>
              <a:rPr lang="en-US" sz="1800" dirty="0"/>
              <a:t> </a:t>
            </a:r>
            <a:r>
              <a:rPr lang="en-US" sz="1800" dirty="0" err="1"/>
              <a:t>figura</a:t>
            </a:r>
            <a:r>
              <a:rPr lang="en-US" sz="1800" dirty="0"/>
              <a:t> la </a:t>
            </a:r>
            <a:r>
              <a:rPr lang="en-US" sz="1800" b="1" u="sng" dirty="0" err="1"/>
              <a:t>Certificazione</a:t>
            </a:r>
            <a:r>
              <a:rPr lang="en-US" sz="1800" b="1" u="sng" dirty="0"/>
              <a:t> di </a:t>
            </a:r>
            <a:r>
              <a:rPr lang="en-US" sz="1800" b="1" u="sng" dirty="0" err="1"/>
              <a:t>Parità</a:t>
            </a:r>
            <a:r>
              <a:rPr lang="en-US" sz="1800" b="1" u="sng" dirty="0"/>
              <a:t> di </a:t>
            </a:r>
            <a:r>
              <a:rPr lang="en-US" sz="1800" b="1" u="sng" dirty="0" err="1"/>
              <a:t>Genere</a:t>
            </a:r>
            <a:r>
              <a:rPr lang="en-US" sz="1800" b="1" u="sng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, </a:t>
            </a:r>
            <a:r>
              <a:rPr lang="en-US" sz="1800" dirty="0" err="1"/>
              <a:t>oltre</a:t>
            </a:r>
            <a:r>
              <a:rPr lang="en-US" sz="1800" dirty="0"/>
              <a:t> a </a:t>
            </a:r>
            <a:r>
              <a:rPr lang="en-US" sz="1800" dirty="0" err="1"/>
              <a:t>rafforzare</a:t>
            </a:r>
            <a:r>
              <a:rPr lang="en-US" sz="1800" dirty="0"/>
              <a:t> </a:t>
            </a:r>
            <a:r>
              <a:rPr lang="en-US" sz="1800" dirty="0" err="1"/>
              <a:t>l’immagine</a:t>
            </a:r>
            <a:r>
              <a:rPr lang="en-US" sz="1800" dirty="0"/>
              <a:t> e </a:t>
            </a:r>
            <a:r>
              <a:rPr lang="en-US" sz="1800" dirty="0" err="1"/>
              <a:t>reputazione</a:t>
            </a:r>
            <a:r>
              <a:rPr lang="en-US" sz="1800" dirty="0"/>
              <a:t> </a:t>
            </a:r>
            <a:r>
              <a:rPr lang="en-US" sz="1800" dirty="0" err="1"/>
              <a:t>aziendale</a:t>
            </a:r>
            <a:r>
              <a:rPr lang="en-US" sz="1800" dirty="0"/>
              <a:t>, </a:t>
            </a:r>
            <a:r>
              <a:rPr lang="en-US" sz="1800" dirty="0" err="1"/>
              <a:t>consentirà</a:t>
            </a:r>
            <a:r>
              <a:rPr lang="en-US" sz="1800" dirty="0"/>
              <a:t> alle </a:t>
            </a:r>
            <a:r>
              <a:rPr lang="en-US" sz="1800" dirty="0" err="1"/>
              <a:t>organizzazioni</a:t>
            </a:r>
            <a:r>
              <a:rPr lang="en-US" sz="1800" dirty="0"/>
              <a:t> di </a:t>
            </a:r>
            <a:r>
              <a:rPr lang="en-US" sz="1800" dirty="0" err="1"/>
              <a:t>accedere</a:t>
            </a:r>
            <a:r>
              <a:rPr lang="en-US" sz="1800" dirty="0"/>
              <a:t> a </a:t>
            </a:r>
            <a:r>
              <a:rPr lang="en-US" sz="1800" dirty="0" err="1"/>
              <a:t>sgravi</a:t>
            </a:r>
            <a:r>
              <a:rPr lang="en-US" sz="1800" dirty="0"/>
              <a:t> </a:t>
            </a:r>
            <a:r>
              <a:rPr lang="en-US" sz="1800" dirty="0" err="1"/>
              <a:t>fiscali</a:t>
            </a:r>
            <a:r>
              <a:rPr lang="en-US" sz="1800" dirty="0"/>
              <a:t> e a </a:t>
            </a:r>
            <a:r>
              <a:rPr lang="en-US" sz="1800" dirty="0" err="1"/>
              <a:t>premialità</a:t>
            </a:r>
            <a:r>
              <a:rPr lang="en-US" sz="1800" dirty="0"/>
              <a:t> </a:t>
            </a:r>
            <a:r>
              <a:rPr lang="en-US" sz="1800" dirty="0" err="1"/>
              <a:t>nella</a:t>
            </a:r>
            <a:r>
              <a:rPr lang="en-US" sz="1800" dirty="0"/>
              <a:t> </a:t>
            </a:r>
            <a:r>
              <a:rPr lang="en-US" sz="1800" dirty="0" err="1"/>
              <a:t>partecipazione</a:t>
            </a:r>
            <a:r>
              <a:rPr lang="en-US" sz="1800" dirty="0"/>
              <a:t> a </a:t>
            </a:r>
            <a:r>
              <a:rPr lang="en-US" sz="1800" dirty="0" err="1"/>
              <a:t>bandi</a:t>
            </a:r>
            <a:r>
              <a:rPr lang="en-US" sz="1800" dirty="0"/>
              <a:t> </a:t>
            </a:r>
            <a:r>
              <a:rPr lang="en-US" sz="1800" dirty="0" err="1"/>
              <a:t>italiani</a:t>
            </a:r>
            <a:r>
              <a:rPr lang="en-US" sz="1800" dirty="0"/>
              <a:t> ed </a:t>
            </a:r>
            <a:r>
              <a:rPr lang="en-US" sz="1800" dirty="0" err="1"/>
              <a:t>europei</a:t>
            </a:r>
            <a:r>
              <a:rPr lang="en-US" sz="18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/>
              <a:t>L’adozione</a:t>
            </a:r>
            <a:r>
              <a:rPr lang="en-US" sz="1800" dirty="0"/>
              <a:t> </a:t>
            </a:r>
            <a:r>
              <a:rPr lang="en-US" sz="1800" dirty="0" err="1"/>
              <a:t>della</a:t>
            </a:r>
            <a:r>
              <a:rPr lang="en-US" sz="1800" dirty="0"/>
              <a:t> </a:t>
            </a:r>
            <a:r>
              <a:rPr lang="en-US" sz="1800" dirty="0" err="1"/>
              <a:t>certificazione</a:t>
            </a:r>
            <a:r>
              <a:rPr lang="en-US" sz="1800" dirty="0"/>
              <a:t> di </a:t>
            </a:r>
            <a:r>
              <a:rPr lang="en-US" sz="1800" dirty="0" err="1"/>
              <a:t>genere</a:t>
            </a:r>
            <a:r>
              <a:rPr lang="en-US" sz="1800" dirty="0"/>
              <a:t> </a:t>
            </a:r>
            <a:r>
              <a:rPr lang="en-US" sz="1800" dirty="0" err="1"/>
              <a:t>sarà</a:t>
            </a:r>
            <a:r>
              <a:rPr lang="en-US" sz="1800" dirty="0"/>
              <a:t> </a:t>
            </a:r>
            <a:r>
              <a:rPr lang="en-US" sz="1800" dirty="0" err="1"/>
              <a:t>sostenuta</a:t>
            </a:r>
            <a:r>
              <a:rPr lang="en-US" sz="1800" dirty="0"/>
              <a:t> </a:t>
            </a:r>
            <a:r>
              <a:rPr lang="en-US" sz="1800" dirty="0" err="1"/>
              <a:t>anche</a:t>
            </a:r>
            <a:r>
              <a:rPr lang="en-US" sz="1800" dirty="0"/>
              <a:t> da </a:t>
            </a:r>
            <a:r>
              <a:rPr lang="en-US" sz="1800" dirty="0" err="1"/>
              <a:t>appositi</a:t>
            </a:r>
            <a:r>
              <a:rPr lang="en-US" sz="1800" dirty="0"/>
              <a:t> </a:t>
            </a:r>
            <a:r>
              <a:rPr lang="en-US" sz="1800" dirty="0" err="1"/>
              <a:t>incentivi</a:t>
            </a:r>
            <a:r>
              <a:rPr lang="en-US" sz="1800" dirty="0"/>
              <a:t> di natura </a:t>
            </a:r>
            <a:r>
              <a:rPr lang="en-US" sz="1800" dirty="0" err="1"/>
              <a:t>fiscale</a:t>
            </a:r>
            <a:r>
              <a:rPr lang="en-US" sz="1800" dirty="0"/>
              <a:t> e in </a:t>
            </a:r>
            <a:r>
              <a:rPr lang="en-US" sz="1800" dirty="0" err="1"/>
              <a:t>materia</a:t>
            </a:r>
            <a:r>
              <a:rPr lang="en-US" sz="1800" dirty="0"/>
              <a:t> di </a:t>
            </a:r>
            <a:r>
              <a:rPr lang="en-US" sz="1800" dirty="0" err="1"/>
              <a:t>appalti</a:t>
            </a:r>
            <a:r>
              <a:rPr lang="en-US" sz="1800" dirty="0"/>
              <a:t> </a:t>
            </a:r>
            <a:r>
              <a:rPr lang="en-US" sz="1800" dirty="0" err="1"/>
              <a:t>pubblici</a:t>
            </a:r>
            <a:r>
              <a:rPr lang="en-US" sz="18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/>
              <a:t>Inoltre</a:t>
            </a:r>
            <a:r>
              <a:rPr lang="en-US" sz="1800" dirty="0"/>
              <a:t>, con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fondi</a:t>
            </a:r>
            <a:r>
              <a:rPr lang="en-US" sz="1800" dirty="0"/>
              <a:t> del PNRR, il </a:t>
            </a:r>
            <a:r>
              <a:rPr lang="en-US" sz="1800" dirty="0" err="1"/>
              <a:t>Dipartimento</a:t>
            </a:r>
            <a:r>
              <a:rPr lang="en-US" sz="1800" dirty="0"/>
              <a:t> per le </a:t>
            </a:r>
            <a:r>
              <a:rPr lang="en-US" sz="1800" dirty="0" err="1"/>
              <a:t>pari</a:t>
            </a:r>
            <a:r>
              <a:rPr lang="en-US" sz="1800" dirty="0"/>
              <a:t> </a:t>
            </a:r>
            <a:r>
              <a:rPr lang="en-US" sz="1800" dirty="0" err="1"/>
              <a:t>opportunità</a:t>
            </a:r>
            <a:r>
              <a:rPr lang="en-US" sz="1800" dirty="0"/>
              <a:t> </a:t>
            </a:r>
            <a:r>
              <a:rPr lang="en-US" sz="1800" dirty="0" err="1"/>
              <a:t>attiverà</a:t>
            </a:r>
            <a:r>
              <a:rPr lang="en-US" sz="1800" dirty="0"/>
              <a:t> </a:t>
            </a:r>
            <a:r>
              <a:rPr lang="en-US" sz="1800" dirty="0" err="1"/>
              <a:t>misure</a:t>
            </a:r>
            <a:r>
              <a:rPr lang="en-US" sz="1800" dirty="0"/>
              <a:t> di </a:t>
            </a:r>
            <a:r>
              <a:rPr lang="en-US" sz="1800" dirty="0" err="1"/>
              <a:t>accompagnamento</a:t>
            </a:r>
            <a:r>
              <a:rPr lang="en-US" sz="1800" dirty="0"/>
              <a:t> e </a:t>
            </a:r>
            <a:r>
              <a:rPr lang="en-US" sz="1800" dirty="0" err="1"/>
              <a:t>sostegno</a:t>
            </a:r>
            <a:r>
              <a:rPr lang="en-US" sz="1800" dirty="0"/>
              <a:t>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imprese</a:t>
            </a:r>
            <a:r>
              <a:rPr lang="en-US" sz="1800" dirty="0"/>
              <a:t> di </a:t>
            </a:r>
            <a:r>
              <a:rPr lang="en-US" sz="1800" dirty="0" err="1"/>
              <a:t>medie</a:t>
            </a:r>
            <a:r>
              <a:rPr lang="en-US" sz="1800" dirty="0"/>
              <a:t> e </a:t>
            </a:r>
            <a:r>
              <a:rPr lang="en-US" sz="1800" dirty="0" err="1"/>
              <a:t>piccole</a:t>
            </a:r>
            <a:r>
              <a:rPr lang="en-US" sz="1800" dirty="0"/>
              <a:t> </a:t>
            </a:r>
            <a:r>
              <a:rPr lang="en-US" sz="1800" dirty="0" err="1"/>
              <a:t>dimensioni</a:t>
            </a:r>
            <a:r>
              <a:rPr lang="en-US" sz="1800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vorranno</a:t>
            </a:r>
            <a:r>
              <a:rPr lang="en-US" sz="1800" dirty="0"/>
              <a:t> </a:t>
            </a:r>
            <a:r>
              <a:rPr lang="en-US" sz="1800" dirty="0" err="1"/>
              <a:t>certificarsi</a:t>
            </a:r>
            <a:r>
              <a:rPr lang="en-US" sz="1800" dirty="0"/>
              <a:t>. </a:t>
            </a: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44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 di lavoro </a:t>
            </a:r>
            <a:r>
              <a:rPr lang="en-US" sz="3600" kern="120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tutte le organizzazioni </a:t>
            </a: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ffectLst/>
              </a:rPr>
              <a:t>Il </a:t>
            </a:r>
            <a:r>
              <a:rPr lang="en-US" sz="1800" dirty="0" err="1">
                <a:effectLst/>
              </a:rPr>
              <a:t>terzo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dei</a:t>
            </a:r>
            <a:r>
              <a:rPr lang="en-US" sz="1800" dirty="0">
                <a:effectLst/>
              </a:rPr>
              <a:t> Millennium Development Goals (MDGs) </a:t>
            </a:r>
            <a:r>
              <a:rPr lang="en-US" sz="1800" dirty="0" err="1">
                <a:effectLst/>
              </a:rPr>
              <a:t>proposti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dalle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Nazione</a:t>
            </a:r>
            <a:r>
              <a:rPr lang="en-US" sz="1800" dirty="0">
                <a:effectLst/>
              </a:rPr>
              <a:t> Unite (UN) è “</a:t>
            </a:r>
            <a:r>
              <a:rPr lang="en-US" sz="1800" i="1" dirty="0">
                <a:effectLst/>
              </a:rPr>
              <a:t>to promote gender equality and empower women</a:t>
            </a:r>
            <a:r>
              <a:rPr lang="en-US" sz="1800" dirty="0">
                <a:effectLst/>
              </a:rPr>
              <a:t>” ossia </a:t>
            </a:r>
            <a:r>
              <a:rPr lang="en-US" sz="1800" dirty="0" err="1">
                <a:effectLst/>
              </a:rPr>
              <a:t>promuovere</a:t>
            </a:r>
            <a:r>
              <a:rPr lang="en-US" sz="1800" dirty="0">
                <a:effectLst/>
              </a:rPr>
              <a:t> la </a:t>
            </a:r>
            <a:r>
              <a:rPr lang="en-US" sz="1800" dirty="0" err="1">
                <a:effectLst/>
              </a:rPr>
              <a:t>parità</a:t>
            </a:r>
            <a:r>
              <a:rPr lang="en-US" sz="1800" dirty="0">
                <a:effectLst/>
              </a:rPr>
              <a:t> di </a:t>
            </a:r>
            <a:r>
              <a:rPr lang="en-US" sz="1800" dirty="0" err="1">
                <a:effectLst/>
              </a:rPr>
              <a:t>genere</a:t>
            </a:r>
            <a:r>
              <a:rPr lang="en-US" sz="1800" dirty="0">
                <a:effectLst/>
              </a:rPr>
              <a:t> e la leadership </a:t>
            </a:r>
            <a:r>
              <a:rPr lang="en-US" sz="1800" dirty="0" err="1">
                <a:effectLst/>
              </a:rPr>
              <a:t>femminile</a:t>
            </a:r>
            <a:r>
              <a:rPr lang="en-US" sz="1800" dirty="0">
                <a:effectLst/>
              </a:rPr>
              <a:t>. </a:t>
            </a:r>
            <a:endParaRPr lang="en-US" sz="1800" dirty="0"/>
          </a:p>
          <a:p>
            <a:pPr marL="0">
              <a:lnSpc>
                <a:spcPct val="150000"/>
              </a:lnSpc>
            </a:pPr>
            <a:endParaRPr lang="en-US" sz="18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err="1">
                <a:effectLst/>
              </a:rPr>
              <a:t>Tra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i</a:t>
            </a:r>
            <a:r>
              <a:rPr lang="en-US" sz="1800" dirty="0">
                <a:effectLst/>
              </a:rPr>
              <a:t> 17 </a:t>
            </a:r>
            <a:r>
              <a:rPr lang="en-US" sz="1800" dirty="0" err="1">
                <a:effectLst/>
              </a:rPr>
              <a:t>Obiettivi</a:t>
            </a:r>
            <a:r>
              <a:rPr lang="en-US" sz="1800" dirty="0">
                <a:effectLst/>
              </a:rPr>
              <a:t> per lo </a:t>
            </a:r>
            <a:r>
              <a:rPr lang="en-US" sz="1800" dirty="0" err="1">
                <a:effectLst/>
              </a:rPr>
              <a:t>Sviluppo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Sostenibile</a:t>
            </a:r>
            <a:r>
              <a:rPr lang="en-US" sz="1800" dirty="0">
                <a:effectLst/>
              </a:rPr>
              <a:t> – Sustainable Development Goals, SDGs – </a:t>
            </a:r>
            <a:r>
              <a:rPr lang="en-US" sz="1800" dirty="0" err="1">
                <a:effectLst/>
              </a:rPr>
              <a:t>dell’Agenda</a:t>
            </a:r>
            <a:r>
              <a:rPr lang="en-US" sz="1800" dirty="0">
                <a:effectLst/>
              </a:rPr>
              <a:t> 2030, il </a:t>
            </a:r>
            <a:r>
              <a:rPr lang="en-US" sz="1800" b="1" dirty="0">
                <a:effectLst/>
              </a:rPr>
              <a:t>goal 5 </a:t>
            </a:r>
            <a:r>
              <a:rPr lang="en-US" sz="1800" dirty="0" err="1">
                <a:effectLst/>
              </a:rPr>
              <a:t>si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prefissa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l’obiettivo</a:t>
            </a:r>
            <a:r>
              <a:rPr lang="en-US" sz="1800" dirty="0">
                <a:effectLst/>
              </a:rPr>
              <a:t> di </a:t>
            </a:r>
            <a:r>
              <a:rPr lang="en-US" sz="1800" dirty="0" err="1">
                <a:effectLst/>
              </a:rPr>
              <a:t>raggiungere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l’uguaglianza</a:t>
            </a:r>
            <a:r>
              <a:rPr lang="en-US" sz="1800" dirty="0">
                <a:effectLst/>
              </a:rPr>
              <a:t> di </a:t>
            </a:r>
            <a:r>
              <a:rPr lang="en-US" sz="1800" dirty="0" err="1">
                <a:effectLst/>
              </a:rPr>
              <a:t>genere</a:t>
            </a:r>
            <a:r>
              <a:rPr lang="en-US" sz="1800" dirty="0">
                <a:effectLst/>
              </a:rPr>
              <a:t> ed </a:t>
            </a:r>
            <a:r>
              <a:rPr lang="en-US" sz="1800" dirty="0" err="1">
                <a:effectLst/>
              </a:rPr>
              <a:t>emancipare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tutte</a:t>
            </a:r>
            <a:r>
              <a:rPr lang="en-US" sz="1800" dirty="0">
                <a:effectLst/>
              </a:rPr>
              <a:t> le </a:t>
            </a:r>
            <a:r>
              <a:rPr lang="en-US" sz="1800" dirty="0" err="1">
                <a:effectLst/>
              </a:rPr>
              <a:t>donne</a:t>
            </a:r>
            <a:r>
              <a:rPr lang="en-US" sz="1800" dirty="0">
                <a:effectLst/>
              </a:rPr>
              <a:t> e le </a:t>
            </a:r>
            <a:r>
              <a:rPr lang="en-US" sz="1800" dirty="0" err="1">
                <a:effectLst/>
              </a:rPr>
              <a:t>ragazze</a:t>
            </a:r>
            <a:r>
              <a:rPr lang="en-US" sz="1800" dirty="0">
                <a:effectLst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effectLst/>
              </a:rPr>
              <a:t>E </a:t>
            </a:r>
            <a:r>
              <a:rPr lang="en-US" sz="1800" dirty="0" err="1">
                <a:effectLst/>
              </a:rPr>
              <a:t>più</a:t>
            </a:r>
            <a:r>
              <a:rPr lang="en-US" sz="1800" dirty="0">
                <a:effectLst/>
              </a:rPr>
              <a:t> in </a:t>
            </a:r>
            <a:r>
              <a:rPr lang="en-US" sz="1800" dirty="0" err="1">
                <a:effectLst/>
              </a:rPr>
              <a:t>generale</a:t>
            </a:r>
            <a:r>
              <a:rPr lang="en-US" sz="1800" dirty="0">
                <a:effectLst/>
              </a:rPr>
              <a:t>, con il </a:t>
            </a:r>
            <a:r>
              <a:rPr lang="en-US" sz="1800" b="1" dirty="0">
                <a:effectLst/>
              </a:rPr>
              <a:t>goal 10 </a:t>
            </a:r>
            <a:r>
              <a:rPr lang="en-US" sz="1800" dirty="0" err="1">
                <a:effectLst/>
              </a:rPr>
              <a:t>si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vuole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ridurre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l’ineguaglianza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all’interno</a:t>
            </a:r>
            <a:r>
              <a:rPr lang="en-US" sz="1800" dirty="0">
                <a:effectLst/>
              </a:rPr>
              <a:t> e </a:t>
            </a:r>
            <a:r>
              <a:rPr lang="en-US" sz="1800" dirty="0" err="1">
                <a:effectLst/>
              </a:rPr>
              <a:t>fra</a:t>
            </a:r>
            <a:r>
              <a:rPr lang="en-US" sz="1800" dirty="0">
                <a:effectLst/>
              </a:rPr>
              <a:t> le </a:t>
            </a:r>
            <a:r>
              <a:rPr lang="en-US" sz="1800" dirty="0" err="1">
                <a:effectLst/>
              </a:rPr>
              <a:t>Nazioni</a:t>
            </a:r>
            <a:r>
              <a:rPr lang="en-US" sz="1800" dirty="0">
                <a:effectLst/>
              </a:rPr>
              <a:t>. </a:t>
            </a:r>
            <a:endParaRPr lang="en-US" sz="1800" dirty="0"/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9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46E2012-1F8E-92C9-37A6-E15AE3DC3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16">
            <a:extLst>
              <a:ext uri="{FF2B5EF4-FFF2-40B4-BE49-F238E27FC236}">
                <a16:creationId xmlns:a16="http://schemas.microsoft.com/office/drawing/2014/main" id="{9D71D438-EBA8-893E-2AF0-713CC9F684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1576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FB66F4-FE86-34B8-051B-B36056E9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71" y="2641149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Prassi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di </a:t>
            </a: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riferimento</a:t>
            </a: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UNI PDR 125:2022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fik 16">
            <a:extLst>
              <a:ext uri="{FF2B5EF4-FFF2-40B4-BE49-F238E27FC236}">
                <a16:creationId xmlns:a16="http://schemas.microsoft.com/office/drawing/2014/main" id="{1DC6ED45-2C6F-7EBA-A6E0-EFCC2F01D9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1576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0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UNI PDR 125:2022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294106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prassi di riferimento definisce le linee guida sul sistema di gestione per la parità di genere che prevede la strutturazione e adozione di un insieme di indicatori prestazionali (KPI) inerenti le politiche di parità di genere nelle organizzazioni</a:t>
            </a:r>
            <a:br>
              <a:rPr lang="it-IT" sz="1800" dirty="0">
                <a:effectLst/>
                <a:latin typeface="ArialMT"/>
              </a:rPr>
            </a:br>
            <a:endParaRPr lang="it-IT" sz="1200" dirty="0">
              <a:effectLst/>
            </a:endParaRPr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B59732-10F5-FCA0-C5F4-31938DA961E9}"/>
              </a:ext>
            </a:extLst>
          </p:cNvPr>
          <p:cNvSpPr txBox="1"/>
          <p:nvPr/>
        </p:nvSpPr>
        <p:spPr>
          <a:xfrm>
            <a:off x="5215811" y="4770304"/>
            <a:ext cx="6517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1" u="sng" dirty="0">
                <a:effectLst/>
                <a:latin typeface="ArialMT"/>
              </a:rPr>
              <a:t>NOTA BENE</a:t>
            </a:r>
          </a:p>
          <a:p>
            <a:r>
              <a:rPr lang="it-IT" sz="1800" i="1" dirty="0">
                <a:effectLst/>
                <a:latin typeface="ArialMT"/>
              </a:rPr>
              <a:t>Le </a:t>
            </a:r>
            <a:r>
              <a:rPr lang="it-IT" sz="1800" b="1" i="1" dirty="0">
                <a:effectLst/>
                <a:latin typeface="ArialMT"/>
              </a:rPr>
              <a:t>prassi di riferimento </a:t>
            </a:r>
            <a:r>
              <a:rPr lang="it-IT" sz="1800" i="1" dirty="0">
                <a:effectLst/>
                <a:latin typeface="ArialMT"/>
              </a:rPr>
              <a:t>sono disponibili per un periodo </a:t>
            </a:r>
            <a:r>
              <a:rPr lang="it-IT" sz="1800" b="1" i="1" dirty="0">
                <a:solidFill>
                  <a:schemeClr val="accent1"/>
                </a:solidFill>
                <a:effectLst/>
                <a:latin typeface="ArialMT"/>
              </a:rPr>
              <a:t>non superiore a 5 anni</a:t>
            </a:r>
            <a:r>
              <a:rPr lang="it-IT" sz="1800" i="1" dirty="0">
                <a:effectLst/>
                <a:latin typeface="ArialMT"/>
              </a:rPr>
              <a:t>, tempo massimo dalla loro pubblicazione entro il quale possono essere trasformate in un documento normativo (UNI, UNI/TS, UNI/TR) oppure devono essere ritirate. </a:t>
            </a:r>
            <a:endParaRPr lang="it-IT" i="1" dirty="0"/>
          </a:p>
        </p:txBody>
      </p:sp>
      <p:pic>
        <p:nvPicPr>
          <p:cNvPr id="9" name="Grafik 16">
            <a:extLst>
              <a:ext uri="{FF2B5EF4-FFF2-40B4-BE49-F238E27FC236}">
                <a16:creationId xmlns:a16="http://schemas.microsoft.com/office/drawing/2014/main" id="{A208B4CE-6673-98BC-7B13-6919ADF4A1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4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95E4BE4-FD17-AB79-93AE-C0119CB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CONTESTO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fik 16">
            <a:extLst>
              <a:ext uri="{FF2B5EF4-FFF2-40B4-BE49-F238E27FC236}">
                <a16:creationId xmlns:a16="http://schemas.microsoft.com/office/drawing/2014/main" id="{0D03C62E-E034-C4E7-45C8-73F57AFA5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1576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1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272" y="565087"/>
            <a:ext cx="6301648" cy="623966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Secondo l’ultimo rapporto sulla parità di genere del </a:t>
            </a:r>
            <a:r>
              <a:rPr lang="it-IT" sz="1200" b="1" u="sng" dirty="0">
                <a:effectLst/>
                <a:latin typeface="ArialMT"/>
              </a:rPr>
              <a:t>World </a:t>
            </a:r>
            <a:r>
              <a:rPr lang="it-IT" sz="1200" b="1" u="sng" dirty="0" err="1">
                <a:effectLst/>
                <a:latin typeface="ArialMT"/>
              </a:rPr>
              <a:t>Economic</a:t>
            </a:r>
            <a:r>
              <a:rPr lang="it-IT" sz="1200" b="1" u="sng" dirty="0">
                <a:effectLst/>
                <a:latin typeface="ArialMT"/>
              </a:rPr>
              <a:t> Forum </a:t>
            </a:r>
            <a:r>
              <a:rPr lang="it-IT" sz="1200" dirty="0">
                <a:effectLst/>
                <a:latin typeface="ArialMT"/>
              </a:rPr>
              <a:t>(WEF, 2021), nessun Paese al mondo ha colmato i divari di genere. </a:t>
            </a:r>
            <a:endParaRPr lang="it-IT" sz="1000" dirty="0">
              <a:latin typeface="ArialMT"/>
            </a:endParaRPr>
          </a:p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 Paesi più avanzati in tema di parità di genere (Islanda, Finlandia, Norvegia, Svezia) hanno chiuso un po’ più dell’80% del divario. </a:t>
            </a:r>
          </a:p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Considerando la parità di genere attraverso quattro dimensioni:</a:t>
            </a:r>
          </a:p>
          <a:p>
            <a:pPr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Economia</a:t>
            </a:r>
          </a:p>
          <a:p>
            <a:pPr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Istruzione</a:t>
            </a:r>
          </a:p>
          <a:p>
            <a:pPr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Salute</a:t>
            </a:r>
          </a:p>
          <a:p>
            <a:pPr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politica, </a:t>
            </a:r>
          </a:p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200" dirty="0">
                <a:latin typeface="ArialMT"/>
              </a:rPr>
              <a:t>I</a:t>
            </a:r>
            <a:r>
              <a:rPr lang="it-IT" sz="1200" dirty="0">
                <a:effectLst/>
                <a:latin typeface="ArialMT"/>
              </a:rPr>
              <a:t>l WEF stima che nel mondo si è chiuso con:</a:t>
            </a:r>
          </a:p>
          <a:p>
            <a:pPr marL="297816" indent="-28575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il 96% del divario in salute, </a:t>
            </a:r>
          </a:p>
          <a:p>
            <a:pPr marL="297816" indent="-28575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il 95% del divario in istruzione, </a:t>
            </a:r>
          </a:p>
          <a:p>
            <a:pPr marL="297816" indent="-28575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il 58% del divario in opportunità e partecipazione economica </a:t>
            </a:r>
          </a:p>
          <a:p>
            <a:pPr marL="297816" indent="-28575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solo il 22% del divario in politica e rappresentanza. </a:t>
            </a:r>
          </a:p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endParaRPr lang="it-IT" sz="1200" dirty="0">
              <a:effectLst/>
              <a:latin typeface="ArialMT"/>
            </a:endParaRPr>
          </a:p>
          <a:p>
            <a:pPr marL="0" indent="0">
              <a:lnSpc>
                <a:spcPct val="16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200" dirty="0">
                <a:effectLst/>
                <a:latin typeface="ArialMT"/>
              </a:rPr>
              <a:t>In questa classifica globale, che copre 156 Paesi, </a:t>
            </a:r>
            <a:r>
              <a:rPr lang="it-IT" sz="1200" b="1" dirty="0">
                <a:solidFill>
                  <a:schemeClr val="accent1"/>
                </a:solidFill>
                <a:effectLst/>
                <a:latin typeface="ArialMT"/>
              </a:rPr>
              <a:t>l’Italia</a:t>
            </a:r>
            <a:r>
              <a:rPr lang="it-IT" sz="1200" dirty="0">
                <a:effectLst/>
                <a:latin typeface="ArialMT"/>
              </a:rPr>
              <a:t> si posiziona al 63esimo posto e, se restringiamo l’attenzione alla sola componente economica, al 114esimo posto. </a:t>
            </a:r>
            <a:endParaRPr lang="it-IT" sz="1000" dirty="0">
              <a:effectLst/>
            </a:endParaRPr>
          </a:p>
        </p:txBody>
      </p:sp>
      <p:pic>
        <p:nvPicPr>
          <p:cNvPr id="11" name="Grafik 16">
            <a:extLst>
              <a:ext uri="{FF2B5EF4-FFF2-40B4-BE49-F238E27FC236}">
                <a16:creationId xmlns:a16="http://schemas.microsoft.com/office/drawing/2014/main" id="{94A25183-9B4D-4B30-298E-30B182665B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9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Contesto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249274"/>
            <a:ext cx="6301648" cy="623966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Il dato più noto e che più caratterizza </a:t>
            </a:r>
            <a:r>
              <a:rPr lang="it-IT" sz="1400" b="1" u="sng" dirty="0">
                <a:solidFill>
                  <a:schemeClr val="accent1"/>
                </a:solidFill>
                <a:effectLst/>
                <a:latin typeface="ArialMT"/>
              </a:rPr>
              <a:t>l’Italia</a:t>
            </a:r>
            <a:r>
              <a:rPr lang="it-IT" sz="1400" dirty="0">
                <a:effectLst/>
                <a:latin typeface="ArialMT"/>
              </a:rPr>
              <a:t> è il basso tasso di </a:t>
            </a:r>
            <a:r>
              <a:rPr lang="it-IT" sz="1400" b="1" dirty="0">
                <a:effectLst/>
                <a:latin typeface="Arial" panose="020B0604020202020204" pitchFamily="34" charset="0"/>
              </a:rPr>
              <a:t>occupazione femminile</a:t>
            </a:r>
            <a:r>
              <a:rPr lang="it-IT" sz="1400" dirty="0">
                <a:effectLst/>
                <a:latin typeface="ArialMT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endParaRPr lang="it-IT" sz="1050" dirty="0">
              <a:latin typeface="ArialMT"/>
            </a:endParaRPr>
          </a:p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Nel 2018 (popolazione 15-64 anni) è stato pari al 49,5% (Istat), un valore quasi stabile nell’ultimo decennio. </a:t>
            </a:r>
          </a:p>
          <a:p>
            <a:pPr marL="12066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tabLst>
                <a:tab pos="255904" algn="l"/>
              </a:tabLst>
            </a:pPr>
            <a:endParaRPr lang="it-IT" sz="1050" dirty="0">
              <a:latin typeface="ArialMT"/>
            </a:endParaRPr>
          </a:p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Il corrispondente tasso maschile è pari al 67,6%. </a:t>
            </a:r>
          </a:p>
          <a:p>
            <a:pPr marL="12066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tabLst>
                <a:tab pos="255904" algn="l"/>
              </a:tabLst>
            </a:pPr>
            <a:endParaRPr lang="it-IT" sz="1050" dirty="0">
              <a:latin typeface="ArialMT"/>
            </a:endParaRPr>
          </a:p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L’occupazione varia molto all’interno del Paese, passando dal </a:t>
            </a:r>
          </a:p>
          <a:p>
            <a:pPr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59,7% del Nord;</a:t>
            </a:r>
          </a:p>
          <a:p>
            <a:pPr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55,9% del Centro</a:t>
            </a:r>
          </a:p>
          <a:p>
            <a:pPr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FontTx/>
              <a:buChar char="-"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solo il 32,8% del Sud. </a:t>
            </a:r>
          </a:p>
          <a:p>
            <a:pPr marL="12066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tabLst>
                <a:tab pos="255904" algn="l"/>
              </a:tabLst>
            </a:pPr>
            <a:endParaRPr lang="it-IT" sz="1050" dirty="0">
              <a:latin typeface="ArialMT"/>
            </a:endParaRPr>
          </a:p>
          <a:p>
            <a:pPr marL="0" indent="0">
              <a:lnSpc>
                <a:spcPct val="150000"/>
              </a:lnSpc>
              <a:spcBef>
                <a:spcPts val="745"/>
              </a:spcBef>
              <a:buClr>
                <a:srgbClr val="006699"/>
              </a:buClr>
              <a:buSzPct val="95833"/>
              <a:buNone/>
              <a:tabLst>
                <a:tab pos="255904" algn="l"/>
              </a:tabLst>
            </a:pPr>
            <a:r>
              <a:rPr lang="it-IT" sz="1400" dirty="0">
                <a:effectLst/>
                <a:latin typeface="ArialMT"/>
              </a:rPr>
              <a:t>Con questi valori </a:t>
            </a:r>
            <a:r>
              <a:rPr lang="it-IT" sz="1400" b="1" u="sng" dirty="0">
                <a:solidFill>
                  <a:schemeClr val="accent1"/>
                </a:solidFill>
                <a:effectLst/>
                <a:latin typeface="ArialMT"/>
              </a:rPr>
              <a:t>l’Italia</a:t>
            </a:r>
            <a:r>
              <a:rPr lang="it-IT" sz="1400" dirty="0">
                <a:effectLst/>
                <a:latin typeface="ArialMT"/>
              </a:rPr>
              <a:t> si colloca agli ultimi posti in Europa, seguita solo da Grecia e Malta. </a:t>
            </a:r>
            <a:endParaRPr lang="it-IT" sz="1600" dirty="0">
              <a:latin typeface="Arial"/>
              <a:cs typeface="Arial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4D01A2CF-D345-C53D-B0CF-4EDC7D335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04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Quindi!!!!!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651850"/>
            <a:ext cx="6301648" cy="5837086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effectLst/>
                <a:latin typeface="ArialMT"/>
              </a:rPr>
              <a:t>Per realizzare un vero cambiamento di paradigma è necessario che i principi di parità di genere e di rispetto delle diversità siano integrati negli </a:t>
            </a:r>
            <a:r>
              <a:rPr lang="it-IT" sz="1600" b="1" dirty="0">
                <a:effectLst/>
                <a:latin typeface="Arial" panose="020B0604020202020204" pitchFamily="34" charset="0"/>
              </a:rPr>
              <a:t>obiettivi aziendali</a:t>
            </a:r>
          </a:p>
          <a:p>
            <a:pPr>
              <a:lnSpc>
                <a:spcPct val="150000"/>
              </a:lnSpc>
            </a:pPr>
            <a:endParaRPr lang="it-IT" sz="1100" b="1" dirty="0">
              <a:latin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100" dirty="0">
                <a:latin typeface="ArialMT"/>
              </a:rPr>
              <a:t>L</a:t>
            </a:r>
            <a:r>
              <a:rPr lang="it-IT" sz="1600" dirty="0">
                <a:effectLst/>
                <a:latin typeface="ArialMT"/>
              </a:rPr>
              <a:t>e organizzazioni dovrebbero dotarsi di adeguati strumenti attraverso i quali: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1600" dirty="0">
                <a:effectLst/>
                <a:latin typeface="ArialMT"/>
              </a:rPr>
              <a:t>porre l’attenzione e fissare precisi obiettivi per ogni fase lavorativa delle donne all’interno delle organizzazioni,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1600" dirty="0">
                <a:effectLst/>
                <a:latin typeface="ArialMT"/>
              </a:rPr>
              <a:t>misurare in modo chiaro e standardizzato i progressi realizzati, </a:t>
            </a:r>
            <a:endParaRPr lang="it-IT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it-IT" sz="1600" dirty="0">
                <a:effectLst/>
                <a:latin typeface="ArialMT"/>
              </a:rPr>
              <a:t>certificare i risultati raggiunti seguendo processi qualificati e trasparenti. </a:t>
            </a:r>
            <a:endParaRPr lang="it-IT" sz="1100" dirty="0">
              <a:effectLst/>
            </a:endParaRPr>
          </a:p>
          <a:p>
            <a:pPr>
              <a:lnSpc>
                <a:spcPct val="150000"/>
              </a:lnSpc>
            </a:pPr>
            <a:endParaRPr lang="it-IT" sz="1600" dirty="0">
              <a:solidFill>
                <a:srgbClr val="1E1E21"/>
              </a:solidFill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solidFill>
                  <a:srgbClr val="1E1E21"/>
                </a:solidFill>
                <a:effectLst/>
                <a:latin typeface="ArialMT"/>
              </a:rPr>
              <a:t>Le organizzazioni si dovrebbero impegnare a recepire </a:t>
            </a:r>
            <a:r>
              <a:rPr lang="it-IT" sz="1600" dirty="0">
                <a:effectLst/>
                <a:latin typeface="ArialMT"/>
              </a:rPr>
              <a:t>i principi di </a:t>
            </a:r>
            <a:r>
              <a:rPr lang="it-IT" sz="1600" i="1" dirty="0">
                <a:effectLst/>
                <a:latin typeface="Arial" panose="020B0604020202020204" pitchFamily="34" charset="0"/>
              </a:rPr>
              <a:t>gender equality</a:t>
            </a:r>
            <a:r>
              <a:rPr lang="it-IT" sz="1100" i="1" dirty="0">
                <a:latin typeface="ArialMT"/>
              </a:rPr>
              <a:t>!</a:t>
            </a:r>
            <a:endParaRPr lang="it-IT" sz="11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8C77E9D8-6738-9579-2263-CA1932D92A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8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68304-3E43-53E6-2394-1D1A75CEA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5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B5AE0F-54F2-E2E9-7F95-450E9882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Struttura</a:t>
            </a:r>
            <a:r>
              <a:rPr lang="en-US" sz="4800" dirty="0"/>
              <a:t> ed </a:t>
            </a:r>
            <a:r>
              <a:rPr lang="en-US" sz="4800" dirty="0" err="1"/>
              <a:t>applicazione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25041F02-338C-B621-602F-56D9CFDE1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9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929A56-A7E4-CF6E-329B-354239E6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it-IT" dirty="0"/>
              <a:t>Normazione ed Obiettivi ONU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95B216-2C3E-0C50-A908-46FC256B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86" y="1825624"/>
            <a:ext cx="5405747" cy="4821919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latin typeface="Montserrat" pitchFamily="2" charset="77"/>
              </a:rPr>
              <a:t>La </a:t>
            </a:r>
            <a:r>
              <a:rPr lang="it-IT" sz="1800" b="1" dirty="0">
                <a:latin typeface="Montserrat" pitchFamily="2" charset="77"/>
              </a:rPr>
              <a:t>UNI/</a:t>
            </a:r>
            <a:r>
              <a:rPr lang="it-IT" sz="1800" b="1" dirty="0" err="1">
                <a:latin typeface="Montserrat" pitchFamily="2" charset="77"/>
              </a:rPr>
              <a:t>PdR</a:t>
            </a:r>
            <a:r>
              <a:rPr lang="it-IT" sz="1800" b="1" dirty="0">
                <a:latin typeface="Montserrat" pitchFamily="2" charset="77"/>
              </a:rPr>
              <a:t> 125:2022 </a:t>
            </a:r>
            <a:r>
              <a:rPr lang="it-IT" sz="1800" dirty="0">
                <a:latin typeface="Montserrat" pitchFamily="2" charset="77"/>
              </a:rPr>
              <a:t>è una prassi derivata da un Tavolo di lavoro sulla certificazione di genere delle imprese previsto dal </a:t>
            </a:r>
            <a:r>
              <a:rPr lang="it-IT" sz="1800" b="1" u="sng" dirty="0">
                <a:solidFill>
                  <a:schemeClr val="accent1"/>
                </a:solidFill>
                <a:latin typeface="Montserrat" pitchFamily="2" charset="77"/>
              </a:rPr>
              <a:t>PNRR Missione 5</a:t>
            </a:r>
            <a:r>
              <a:rPr lang="it-IT" sz="1800" dirty="0">
                <a:latin typeface="Montserrat" pitchFamily="2" charset="77"/>
              </a:rPr>
              <a:t>, coordinata dal Dipartimento per le Pari Opportunità, Dipartimento per le politiche della famiglia, Ministero dell'Economia e delle Finanze, Ministero del Lavoro e delle Politiche Sociali, Ministero dello Sviluppo Economico e la Consigliera Nazionale di Parità, inoltre disciplinata dalla </a:t>
            </a:r>
            <a:r>
              <a:rPr lang="it-IT" sz="1800" b="1" u="sng" dirty="0">
                <a:latin typeface="Montserrat" pitchFamily="2" charset="77"/>
              </a:rPr>
              <a:t>Legge Gribaudo e dalla Legge di Bilancio 2022 </a:t>
            </a:r>
            <a:r>
              <a:rPr lang="it-IT" sz="1800" dirty="0">
                <a:latin typeface="Montserrat" pitchFamily="2" charset="77"/>
              </a:rPr>
              <a:t>e collegata alla </a:t>
            </a:r>
            <a:r>
              <a:rPr lang="it-IT" sz="1800" i="1" u="sng" dirty="0">
                <a:latin typeface="Montserrat" pitchFamily="2" charset="77"/>
              </a:rPr>
              <a:t>Strategia Nazionale sulla Parità di Genere 2021-2025 (ispirata alla Gender Equality Strategy 2020-2025</a:t>
            </a:r>
            <a:r>
              <a:rPr lang="it-IT" sz="1800" dirty="0">
                <a:latin typeface="Montserrat" pitchFamily="2" charset="77"/>
              </a:rPr>
              <a:t>) predisposta in Italia tramite la Ministra per le Pari opportunità in luglio 2021 correlata al PNRR, di cui uno dei dispositivi legislativi è la Legge 5 novembre 2021 n. 162 sulla parità salariale. 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6021192-6ED9-DA08-DB5F-51C1DE5AD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275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458F76A-3E79-16F5-BABB-60D4B32E8B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23" r="17359" b="-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C6A3447E-4C92-670A-D6BE-99E27EA20B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" y="6500755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Struttura ed applicazione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110170"/>
            <a:ext cx="6301648" cy="637876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r>
              <a:rPr lang="it-IT" sz="1800" dirty="0">
                <a:effectLst/>
                <a:latin typeface="ArialMT"/>
              </a:rPr>
              <a:t>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ha l’obiettivo di inserirsi in un contesto aziendale rappresentato da </a:t>
            </a:r>
          </a:p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endParaRPr lang="it-IT" sz="1800" dirty="0">
              <a:effectLst/>
              <a:latin typeface="ArialMT"/>
            </a:endParaRPr>
          </a:p>
          <a:p>
            <a:pPr marL="0" indent="0" algn="ctr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r>
              <a:rPr lang="it-IT" sz="1800" dirty="0">
                <a:effectLst/>
                <a:latin typeface="ArialMT"/>
              </a:rPr>
              <a:t>6 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pilastri</a:t>
            </a:r>
          </a:p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endParaRPr lang="it-IT" sz="1800" dirty="0"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r>
              <a:rPr lang="it-IT" sz="1800" dirty="0">
                <a:effectLst/>
                <a:latin typeface="ArialMT"/>
              </a:rPr>
              <a:t>la cui azione congiunta è volta ad avviare quel percorso sistemico di cambiamento culturale nelle organizzazioni e nella Società tutta al fine di raggiungere una più equa parità di genere. </a:t>
            </a:r>
            <a:endParaRPr lang="it-IT" sz="20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2859A505-CB13-1C75-EDC2-E347C6DF1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3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D30114F3-CEF2-8BB2-A988-FF221F3B2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338A26D-6D1F-7D36-2B6A-E2A1AAC7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 6 </a:t>
            </a:r>
            <a:r>
              <a:rPr lang="en-US" sz="4800" dirty="0" err="1"/>
              <a:t>Pilastri</a:t>
            </a:r>
            <a:endParaRPr lang="en-US" sz="4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F5A4B547-F716-4643-B0AB-1F9B4977A5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B766B1-074E-E73B-32DB-60532E22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097"/>
            <a:ext cx="10515600" cy="880202"/>
          </a:xfrm>
        </p:spPr>
        <p:txBody>
          <a:bodyPr/>
          <a:lstStyle/>
          <a:p>
            <a:pPr algn="ctr"/>
            <a:r>
              <a:rPr lang="it-IT" b="1" u="sng" dirty="0"/>
              <a:t>I 6 pilastri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25A2823-6C6A-4C92-F1CE-03DC4F700771}"/>
              </a:ext>
            </a:extLst>
          </p:cNvPr>
          <p:cNvSpPr txBox="1"/>
          <p:nvPr/>
        </p:nvSpPr>
        <p:spPr>
          <a:xfrm>
            <a:off x="550672" y="744074"/>
            <a:ext cx="736561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R</a:t>
            </a:r>
            <a:r>
              <a:rPr lang="it-IT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ispetto dei principi per favorire l'occupazione femminile - specie quella </a:t>
            </a: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delle giovani nel rispetto di parità ed uguaglianza;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DE0CD4-602D-5861-CAAD-1ED1756CE8B9}"/>
              </a:ext>
            </a:extLst>
          </p:cNvPr>
          <p:cNvSpPr txBox="1"/>
          <p:nvPr/>
        </p:nvSpPr>
        <p:spPr>
          <a:xfrm>
            <a:off x="550672" y="1464753"/>
            <a:ext cx="83677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 startAt="2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adozione di politiche e misure per favorire l’occupazione femminile – specie quella delle giovani donne e quella qualificata - e le imprese femminili, anche con incentivi per l'accesso al credito e al mercato ed agevolazioni fiscali;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D1275CD-E505-4296-9F4E-BCDEBD4ECDAC}"/>
              </a:ext>
            </a:extLst>
          </p:cNvPr>
          <p:cNvSpPr txBox="1"/>
          <p:nvPr/>
        </p:nvSpPr>
        <p:spPr>
          <a:xfrm>
            <a:off x="550672" y="2463979"/>
            <a:ext cx="928210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 startAt="3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adozione di misure che favoriscano l’effettiva parità tra uomini e donne nel mondo del lavoro, tra cui: pari opportunità nell’accesso al lavoro, parità reddituale, pari accesso alle opportunità di carriera e di formazione, piena attuazione del congedo di paternità in linea con le migliori pratiche europee;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80A7AE-FE34-94CF-FC0B-BD1DE2E1437B}"/>
              </a:ext>
            </a:extLst>
          </p:cNvPr>
          <p:cNvSpPr txBox="1"/>
          <p:nvPr/>
        </p:nvSpPr>
        <p:spPr>
          <a:xfrm>
            <a:off x="550672" y="3740204"/>
            <a:ext cx="100211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 startAt="4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promozione di politiche di welfare a sostegno del “lavoro silenzioso” di chi si dedica alla cura della famiglia, nel rispetto del co. 1 art. 3 della Costituzione (uguaglianza formale);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FDA90C-2C74-5DD8-1F4B-953EA1AB49B0}"/>
              </a:ext>
            </a:extLst>
          </p:cNvPr>
          <p:cNvSpPr txBox="1"/>
          <p:nvPr/>
        </p:nvSpPr>
        <p:spPr>
          <a:xfrm>
            <a:off x="550672" y="4462431"/>
            <a:ext cx="1066012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 startAt="5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adozione di misure specifiche a favore delle pari opportunità, in linea con quanto stabilito dal co. 2 art. 3 della Costituzione (uguaglianza sostanziale);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8EAA0F-2C50-20FE-7C05-15BA9AC965BD}"/>
              </a:ext>
            </a:extLst>
          </p:cNvPr>
          <p:cNvSpPr txBox="1"/>
          <p:nvPr/>
        </p:nvSpPr>
        <p:spPr>
          <a:xfrm>
            <a:off x="550672" y="5184658"/>
            <a:ext cx="1136158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 startAt="6"/>
            </a:pPr>
            <a:r>
              <a:rPr lang="it-IT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MT"/>
              </a:rPr>
              <a:t>integrazione del principio dell’equità di genere nella normativa nazionale affinché la sua adozione volontaria diventi riferimento qualora fosse richiesto alle organizzazioni pubbliche e private di ogni settore e dimensione di certificare la sostenibilità e l’adozione di politiche di genere, giustificata a ragione di specifiche esigenze e finalità produttive, in contesti quali, ad esempio, gare di appalto, rilascio di contributi pubblici oppure da un sistema di premialità allineato ai principi di libero mercato</a:t>
            </a:r>
            <a:r>
              <a:rPr lang="it-IT" dirty="0">
                <a:latin typeface="ArialMT"/>
              </a:rPr>
              <a:t>. 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64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I 6 Pilastri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110170"/>
            <a:ext cx="6301648" cy="63787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effectLst/>
                <a:latin typeface="ArialMT"/>
              </a:rPr>
              <a:t>L’attuazione di un sistema di gestione per la parità di genere è quindi volta a promuovere la parità di genere nelle aziende, coinvolgendo in particolare l’attivazione delle seguenti aree: </a:t>
            </a:r>
          </a:p>
          <a:p>
            <a:endParaRPr lang="it-IT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opportunità di crescita in azienda e parità di retribuzioni;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politiche per la gestione della genitorialità e della conciliazione vita-lavoro; </a:t>
            </a:r>
            <a:endParaRPr lang="it-IT" sz="2000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politiche di gestione dei processi aziendali. </a:t>
            </a:r>
            <a:endParaRPr lang="it-IT" sz="20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63F673F0-4D1E-CD36-EF3C-EBB940A195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99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55BF93-0E82-2DD1-8024-90438E55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Le 6 </a:t>
            </a:r>
            <a:r>
              <a:rPr lang="en-US" sz="5400" dirty="0" err="1"/>
              <a:t>aree</a:t>
            </a:r>
            <a:r>
              <a:rPr lang="en-US" sz="5400" dirty="0"/>
              <a:t> </a:t>
            </a:r>
            <a:r>
              <a:rPr lang="en-US" sz="5400" dirty="0" err="1"/>
              <a:t>tematiche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finestra con vista sulle montagne">
            <a:extLst>
              <a:ext uri="{FF2B5EF4-FFF2-40B4-BE49-F238E27FC236}">
                <a16:creationId xmlns:a16="http://schemas.microsoft.com/office/drawing/2014/main" id="{21845AA7-0FCA-1989-72B7-7EED15039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4" r="82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274127EA-9BCD-1C27-2BBB-5C60021064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65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6 AREE TEMATICHE - con differente peso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43113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16">
            <a:extLst>
              <a:ext uri="{FF2B5EF4-FFF2-40B4-BE49-F238E27FC236}">
                <a16:creationId xmlns:a16="http://schemas.microsoft.com/office/drawing/2014/main" id="{8F3D9F8F-8D48-323C-1488-E41B6FC5DB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1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Le 6 aree tematiche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110170"/>
            <a:ext cx="6301648" cy="637876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Ogni Area è contraddistinta da un peso % che contribuisce alla misurazione del livello </a:t>
            </a:r>
            <a:r>
              <a:rPr lang="it-IT" sz="1800" b="1" i="1" u="sng" dirty="0" err="1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as-is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dirty="0">
                <a:effectLst/>
                <a:latin typeface="ArialMT"/>
              </a:rPr>
              <a:t>dell’organizzazione e rispetto al quale sono misurati gli stati di avanzamento nel tempo. </a:t>
            </a:r>
            <a:endParaRPr lang="it-IT" sz="1200" dirty="0"/>
          </a:p>
          <a:p>
            <a:pPr marL="12065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tabLst>
                <a:tab pos="215900" algn="l"/>
              </a:tabLst>
            </a:pPr>
            <a:endParaRPr lang="it-IT" sz="2000" dirty="0">
              <a:latin typeface="Arial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r>
              <a:rPr lang="it-IT" sz="1800" dirty="0">
                <a:effectLst/>
                <a:latin typeface="ArialMT"/>
              </a:rPr>
              <a:t>Per ciascuna Area di valutazione sono stati identificati degli specifici </a:t>
            </a:r>
            <a:r>
              <a:rPr lang="it-IT" sz="1800" dirty="0" err="1">
                <a:effectLst/>
                <a:latin typeface="ArialMT"/>
              </a:rPr>
              <a:t>KPI’s</a:t>
            </a:r>
            <a:r>
              <a:rPr lang="it-IT" sz="1800" dirty="0">
                <a:effectLst/>
                <a:latin typeface="ArialMT"/>
              </a:rPr>
              <a:t> attraverso i quali misurare il grado di maturità dell’organizzazione.</a:t>
            </a:r>
          </a:p>
          <a:p>
            <a:pPr marL="0" indent="0">
              <a:lnSpc>
                <a:spcPct val="150000"/>
              </a:lnSpc>
              <a:spcBef>
                <a:spcPts val="105"/>
              </a:spcBef>
              <a:buClr>
                <a:srgbClr val="006699"/>
              </a:buClr>
              <a:buSzPct val="95000"/>
              <a:buNone/>
              <a:tabLst>
                <a:tab pos="215900" algn="l"/>
              </a:tabLst>
            </a:pPr>
            <a:r>
              <a:rPr lang="it-IT" sz="1800" dirty="0">
                <a:latin typeface="ArialMT"/>
              </a:rPr>
              <a:t>Il monitoraggio di tali indicatori di performance deve essere effettuato con cadenza annuale.</a:t>
            </a: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F50A5D45-9186-5425-6AF7-E70C3BC381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5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Le 6 aree tematiche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7586" y="110170"/>
            <a:ext cx="6301648" cy="637876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L’applicazione delle aree tematiche e l’evidenza degli indicatori di performance avviene in coerenza con la tassonomia Istat.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latin typeface="ArialMT"/>
              </a:rPr>
              <a:t>A tal proposito</a:t>
            </a:r>
            <a:r>
              <a:rPr lang="it-IT" sz="1800" dirty="0">
                <a:effectLst/>
                <a:latin typeface="ArialMT"/>
              </a:rPr>
              <a:t> sono state identificate 4 fasce o cluster attraverso cui classificare le organizzazioni (private, pubbliche, enti, ecc.) 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200" dirty="0"/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961368-BDD5-858D-5707-978AA9FE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40" y="4219544"/>
            <a:ext cx="6258324" cy="2269392"/>
          </a:xfrm>
          <a:prstGeom prst="rect">
            <a:avLst/>
          </a:prstGeom>
        </p:spPr>
      </p:pic>
      <p:pic>
        <p:nvPicPr>
          <p:cNvPr id="7" name="Grafik 16">
            <a:extLst>
              <a:ext uri="{FF2B5EF4-FFF2-40B4-BE49-F238E27FC236}">
                <a16:creationId xmlns:a16="http://schemas.microsoft.com/office/drawing/2014/main" id="{4FAAD971-FFBD-DABC-C94B-9EB8ADD39F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Le 6 aree tematiche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925" y="369733"/>
            <a:ext cx="6301648" cy="637876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Per tali indicatori è previsto il raggiungimento</a:t>
            </a:r>
            <a:r>
              <a:rPr lang="it-IT" sz="1800" b="1" u="sng" dirty="0">
                <a:effectLst/>
                <a:latin typeface="ArialMT"/>
              </a:rPr>
              <a:t> dello score minimo di sintesi complessivo del 60%  necessario </a:t>
            </a:r>
            <a:r>
              <a:rPr lang="it-IT" sz="1800" dirty="0">
                <a:effectLst/>
                <a:latin typeface="ArialMT"/>
              </a:rPr>
              <a:t>per determinare l’accesso alla certificazione da parte dell’organizzazione. </a:t>
            </a:r>
          </a:p>
          <a:p>
            <a:pPr>
              <a:lnSpc>
                <a:spcPct val="150000"/>
              </a:lnSpc>
            </a:pPr>
            <a:endParaRPr lang="it-IT" sz="12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tal modo, l’attribuzione di una verifica di conformità in base allo score finale consente agli stakeholder di riconoscere la validità e l’efficacia dei processi implementati internamente, con ricadute positive in termini reputazionali del brand ed economici. </a:t>
            </a:r>
            <a:endParaRPr lang="it-IT" sz="1200" dirty="0"/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200" dirty="0"/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9A3A97DA-6FD5-DA78-53DA-068284FDF7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33 INDICATORI – qualitativi – quantitativi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321858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16">
            <a:extLst>
              <a:ext uri="{FF2B5EF4-FFF2-40B4-BE49-F238E27FC236}">
                <a16:creationId xmlns:a16="http://schemas.microsoft.com/office/drawing/2014/main" id="{1392F2DD-CC9E-3EB3-9CE9-99CD8D935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2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507" y="804672"/>
            <a:ext cx="5888917" cy="5230368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Tra gli strumenti funzionali al raggiungimento degli obbiettivi prefissati dalle Strategie Nazionali e dal PNRR, il legislatore </a:t>
            </a:r>
            <a:r>
              <a:rPr lang="it-IT" sz="1800" dirty="0">
                <a:effectLst/>
                <a:latin typeface="Calibri,Bold"/>
              </a:rPr>
              <a:t>con la </a:t>
            </a:r>
            <a:r>
              <a:rPr lang="it-IT" sz="1800" b="1" i="1" dirty="0">
                <a:solidFill>
                  <a:srgbClr val="0070C0"/>
                </a:solidFill>
                <a:effectLst/>
                <a:latin typeface="Calibri,Bold"/>
              </a:rPr>
              <a:t>L</a:t>
            </a:r>
            <a:r>
              <a:rPr lang="it-IT" sz="1800" b="1" i="1" dirty="0">
                <a:solidFill>
                  <a:srgbClr val="0070C0"/>
                </a:solidFill>
                <a:latin typeface="Calibri,Bold"/>
              </a:rPr>
              <a:t>egge</a:t>
            </a:r>
            <a:r>
              <a:rPr lang="it-IT" sz="1800" b="1" i="1" dirty="0">
                <a:solidFill>
                  <a:srgbClr val="0070C0"/>
                </a:solidFill>
                <a:effectLst/>
                <a:latin typeface="Calibri,Bold"/>
              </a:rPr>
              <a:t> n. 162/2021:</a:t>
            </a:r>
            <a:endParaRPr lang="it-IT" sz="1200" b="1" i="1" dirty="0">
              <a:solidFill>
                <a:srgbClr val="0070C0"/>
              </a:solidFill>
              <a:effectLst/>
            </a:endParaRPr>
          </a:p>
          <a:p>
            <a:pPr>
              <a:lnSpc>
                <a:spcPct val="16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" panose="020F0502020204030204" pitchFamily="34" charset="0"/>
              </a:rPr>
              <a:t>ha introdotto la «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certificazione di </a:t>
            </a:r>
            <a:r>
              <a:rPr lang="it-IT" sz="1800" dirty="0" err="1">
                <a:solidFill>
                  <a:srgbClr val="1E5666"/>
                </a:solidFill>
                <a:effectLst/>
                <a:latin typeface="Calibri,Bold"/>
              </a:rPr>
              <a:t>parita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̀</a:t>
            </a:r>
            <a:r>
              <a:rPr lang="it-IT" sz="1800" dirty="0">
                <a:effectLst/>
                <a:latin typeface="Calibri" panose="020F0502020204030204" pitchFamily="34" charset="0"/>
              </a:rPr>
              <a:t>», uno strumento innovativo che </a:t>
            </a:r>
            <a:r>
              <a:rPr lang="it-IT" sz="1800" dirty="0" err="1">
                <a:effectLst/>
                <a:latin typeface="Calibri" panose="020F0502020204030204" pitchFamily="34" charset="0"/>
              </a:rPr>
              <a:t>consentira</a:t>
            </a:r>
            <a:r>
              <a:rPr lang="it-IT" sz="1800" dirty="0">
                <a:effectLst/>
                <a:latin typeface="Calibri" panose="020F0502020204030204" pitchFamily="34" charset="0"/>
              </a:rPr>
              <a:t>̀ alle imprese che scelgono di certificarsi di dimostrare la loro </a:t>
            </a:r>
            <a:r>
              <a:rPr lang="it-IT" sz="1800" dirty="0" err="1">
                <a:effectLst/>
                <a:latin typeface="Calibri" panose="020F0502020204030204" pitchFamily="34" charset="0"/>
              </a:rPr>
              <a:t>maturita</a:t>
            </a:r>
            <a:r>
              <a:rPr lang="it-IT" sz="1800" dirty="0">
                <a:effectLst/>
                <a:latin typeface="Calibri" panose="020F0502020204030204" pitchFamily="34" charset="0"/>
              </a:rPr>
              <a:t>̀ rispetto alle tematiche di </a:t>
            </a:r>
            <a:r>
              <a:rPr lang="it-IT" sz="1800" dirty="0">
                <a:effectLst/>
                <a:latin typeface="Calibri,Italic"/>
              </a:rPr>
              <a:t>gender equality</a:t>
            </a:r>
            <a:r>
              <a:rPr lang="it-IT" sz="1800" dirty="0">
                <a:effectLst/>
                <a:latin typeface="Calibri" panose="020F0502020204030204" pitchFamily="34" charset="0"/>
              </a:rPr>
              <a:t>; ha modificato il livello di applicazione del «Rapporto biennale di </a:t>
            </a:r>
            <a:r>
              <a:rPr lang="it-IT" sz="1800" dirty="0" err="1">
                <a:effectLst/>
                <a:latin typeface="Calibri" panose="020F0502020204030204" pitchFamily="34" charset="0"/>
              </a:rPr>
              <a:t>parita</a:t>
            </a:r>
            <a:r>
              <a:rPr lang="it-IT" sz="1800" dirty="0">
                <a:effectLst/>
                <a:latin typeface="Calibri" panose="020F0502020204030204" pitchFamily="34" charset="0"/>
              </a:rPr>
              <a:t>̀ di genere» di cui all'art. 46 del decreto legislativo 11 aprile 2006, n. 198.(</a:t>
            </a:r>
            <a:r>
              <a:rPr lang="it-IT" sz="1800" dirty="0" err="1">
                <a:solidFill>
                  <a:srgbClr val="30849B"/>
                </a:solidFill>
                <a:effectLst/>
                <a:latin typeface="Calibri,Bold"/>
              </a:rPr>
              <a:t>premialita</a:t>
            </a:r>
            <a:r>
              <a:rPr lang="it-IT" sz="1800" dirty="0">
                <a:solidFill>
                  <a:srgbClr val="30849B"/>
                </a:solidFill>
                <a:effectLst/>
                <a:latin typeface="Calibri,Bold"/>
              </a:rPr>
              <a:t>̀ contributiva</a:t>
            </a:r>
            <a:r>
              <a:rPr lang="it-IT" sz="1800" dirty="0">
                <a:effectLst/>
                <a:latin typeface="Calibri" panose="020F0502020204030204" pitchFamily="34" charset="0"/>
              </a:rPr>
              <a:t>) </a:t>
            </a:r>
            <a:endParaRPr lang="it-IT" sz="1200" dirty="0">
              <a:effectLst/>
            </a:endParaRPr>
          </a:p>
          <a:p>
            <a:pPr>
              <a:lnSpc>
                <a:spcPct val="160000"/>
              </a:lnSpc>
            </a:pPr>
            <a:r>
              <a:rPr lang="it-IT" sz="1800" dirty="0">
                <a:effectLst/>
                <a:latin typeface="Calibri" panose="020F0502020204030204" pitchFamily="34" charset="0"/>
              </a:rPr>
              <a:t>ha individuato alcuni settori – come quello della 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contrattualistica pubblica </a:t>
            </a:r>
            <a:r>
              <a:rPr lang="it-IT" sz="1800" dirty="0">
                <a:effectLst/>
                <a:latin typeface="Calibri" panose="020F0502020204030204" pitchFamily="34" charset="0"/>
              </a:rPr>
              <a:t>– come «strategici» nell’incentivare imprese ed operatori economici ad implementare delle reali politiche di genere (</a:t>
            </a:r>
            <a:r>
              <a:rPr lang="it-IT" sz="1800" dirty="0" err="1">
                <a:solidFill>
                  <a:srgbClr val="30849B"/>
                </a:solidFill>
                <a:effectLst/>
                <a:latin typeface="Calibri,Bold"/>
              </a:rPr>
              <a:t>premialita</a:t>
            </a:r>
            <a:r>
              <a:rPr lang="it-IT" sz="1800" dirty="0">
                <a:solidFill>
                  <a:srgbClr val="30849B"/>
                </a:solidFill>
                <a:effectLst/>
                <a:latin typeface="Calibri,Bold"/>
              </a:rPr>
              <a:t>̀ in gare</a:t>
            </a:r>
            <a:r>
              <a:rPr lang="it-IT" sz="1800" dirty="0">
                <a:effectLst/>
                <a:latin typeface="Calibri" panose="020F0502020204030204" pitchFamily="34" charset="0"/>
              </a:rPr>
              <a:t>)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6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Cultura e strategia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7 -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25117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442375" y="464856"/>
            <a:ext cx="5454933" cy="586314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Formalizzazione e implementazione di </a:t>
            </a:r>
            <a:r>
              <a:rPr lang="it-IT" sz="1800" b="1" dirty="0">
                <a:effectLst/>
                <a:latin typeface="Arial" panose="020B0604020202020204" pitchFamily="34" charset="0"/>
              </a:rPr>
              <a:t>un piano strategico </a:t>
            </a:r>
            <a:r>
              <a:rPr lang="it-IT" sz="1800" dirty="0">
                <a:effectLst/>
                <a:latin typeface="ArialMT"/>
              </a:rPr>
              <a:t>come definito al punto 6.3 che possa favorire e sostenere lo sviluppo di un ambiente di lavoro inclusivo e preveda valori aziendali coerenti con una cultura inclusiva </a:t>
            </a:r>
            <a:endParaRPr lang="it-IT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1800" i="1" dirty="0">
                <a:effectLst/>
                <a:latin typeface="ArialMT"/>
              </a:rPr>
              <a:t>Presenza di procedure interne che consentono alle risorse di esprimere, anche in </a:t>
            </a:r>
            <a:r>
              <a:rPr lang="it-IT" sz="1800" i="1" dirty="0" err="1">
                <a:effectLst/>
                <a:latin typeface="ArialMT"/>
              </a:rPr>
              <a:t>modalita</a:t>
            </a:r>
            <a:r>
              <a:rPr lang="it-IT" sz="1800" i="1" dirty="0">
                <a:effectLst/>
                <a:latin typeface="ArialMT"/>
              </a:rPr>
              <a:t>̀ anonima, le proprie opinioni e dare suggerimenti per il cambiamento nell'organizzazione e favorire il dialogo e il confronto </a:t>
            </a:r>
            <a:endParaRPr lang="it-IT" i="1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Presenza di </a:t>
            </a:r>
            <a:r>
              <a:rPr lang="it-IT" sz="1800" dirty="0" err="1">
                <a:effectLst/>
                <a:latin typeface="ArialMT"/>
              </a:rPr>
              <a:t>attivita</a:t>
            </a:r>
            <a:r>
              <a:rPr lang="it-IT" sz="1800" dirty="0">
                <a:effectLst/>
                <a:latin typeface="ArialMT"/>
              </a:rPr>
              <a:t>̀ di comunicazione interna e di sensibilizzazione che promuovano l’utilizzo di comportamenti e di un linguaggio in grado di garantire un ambiente di lavoro inclusivo e rispettoso delle </a:t>
            </a:r>
            <a:r>
              <a:rPr lang="it-IT" sz="1800" dirty="0" err="1">
                <a:effectLst/>
                <a:latin typeface="ArialMT"/>
              </a:rPr>
              <a:t>diversita</a:t>
            </a:r>
            <a:r>
              <a:rPr lang="it-IT" sz="1800" dirty="0">
                <a:effectLst/>
                <a:latin typeface="ArialMT"/>
              </a:rPr>
              <a:t>̀ di genere </a:t>
            </a:r>
            <a:endParaRPr lang="it-IT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1800" i="1" dirty="0">
                <a:effectLst/>
                <a:latin typeface="ArialMT"/>
              </a:rPr>
              <a:t>Presenza di politiche che garantiscano che i generi siano equamente rappresentati tra i relatori del panel di tavole rotonde, eventi, convegni o altro evento anche di carattere scientifico </a:t>
            </a:r>
            <a:endParaRPr lang="it-IT" i="1" dirty="0">
              <a:effectLst/>
            </a:endParaRPr>
          </a:p>
        </p:txBody>
      </p:sp>
      <p:pic>
        <p:nvPicPr>
          <p:cNvPr id="1026" name="Picture 2" descr="Timbro qualitativo immagini e fotografie stock ad alta risoluzione - Alamy">
            <a:extLst>
              <a:ext uri="{FF2B5EF4-FFF2-40B4-BE49-F238E27FC236}">
                <a16:creationId xmlns:a16="http://schemas.microsoft.com/office/drawing/2014/main" id="{0EEB33BF-90BD-606D-7E39-DB302DA66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9866"/>
          <a:stretch/>
        </p:blipFill>
        <p:spPr bwMode="auto">
          <a:xfrm>
            <a:off x="1485899" y="5257526"/>
            <a:ext cx="1426342" cy="1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16">
            <a:extLst>
              <a:ext uri="{FF2B5EF4-FFF2-40B4-BE49-F238E27FC236}">
                <a16:creationId xmlns:a16="http://schemas.microsoft.com/office/drawing/2014/main" id="{2AA74937-BF71-DE50-3B5B-69DDD75B2C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Cultura e strategia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7 -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349155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491914" y="490070"/>
            <a:ext cx="5454933" cy="5893921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Realizzazione nell’ultimo biennio di interventi formativi a tutti i livelli, compresi i vertici, sulla differenza di genere e suo valore, gli stereotipi e gli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unconscious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bias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endParaRPr lang="it-IT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it-IT" sz="1800" i="1" dirty="0">
                <a:effectLst/>
                <a:latin typeface="ArialMT"/>
              </a:rPr>
              <a:t>Realizzazione di interventi finalizzati all’analisi della percezione delle/dei dipendenti sulle pari </a:t>
            </a:r>
            <a:r>
              <a:rPr lang="it-IT" sz="1800" i="1" dirty="0" err="1">
                <a:effectLst/>
                <a:latin typeface="ArialMT"/>
              </a:rPr>
              <a:t>opportunita</a:t>
            </a:r>
            <a:r>
              <a:rPr lang="it-IT" sz="1800" i="1" dirty="0">
                <a:effectLst/>
                <a:latin typeface="ArialMT"/>
              </a:rPr>
              <a:t>̀ nell'ultimo anno </a:t>
            </a:r>
            <a:endParaRPr lang="it-IT" i="1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Realizzazione di interventi finalizzati a promuovere le pari </a:t>
            </a:r>
            <a:r>
              <a:rPr lang="it-IT" sz="1800" dirty="0" err="1">
                <a:effectLst/>
                <a:latin typeface="ArialMT"/>
              </a:rPr>
              <a:t>opportunita</a:t>
            </a:r>
            <a:r>
              <a:rPr lang="it-IT" sz="1800" dirty="0">
                <a:effectLst/>
                <a:latin typeface="ArialMT"/>
              </a:rPr>
              <a:t>̀ fuori dal proprio contesto organizzativo nell'ultimo biennio, che includano, tra altre, </a:t>
            </a:r>
            <a:r>
              <a:rPr lang="it-IT" sz="1800" dirty="0" err="1">
                <a:effectLst/>
                <a:latin typeface="ArialMT"/>
              </a:rPr>
              <a:t>attivita</a:t>
            </a:r>
            <a:r>
              <a:rPr lang="it-IT" sz="1800" dirty="0">
                <a:effectLst/>
                <a:latin typeface="ArialMT"/>
              </a:rPr>
              <a:t>̀ di comunicazione e coinvolgimento dei diversi stakeholder sui temi dell’inclusione, della </a:t>
            </a:r>
            <a:r>
              <a:rPr lang="it-IT" sz="1800" dirty="0" err="1">
                <a:effectLst/>
                <a:latin typeface="ArialMT"/>
              </a:rPr>
              <a:t>parita</a:t>
            </a:r>
            <a:r>
              <a:rPr lang="it-IT" sz="1800" dirty="0">
                <a:effectLst/>
                <a:latin typeface="ArialMT"/>
              </a:rPr>
              <a:t>̀ di genere e della integrazione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endParaRPr lang="it-IT" dirty="0">
              <a:latin typeface="ArialM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endParaRPr lang="it-IT" dirty="0">
              <a:effectLst/>
              <a:latin typeface="ArialM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endParaRPr lang="it-IT" dirty="0">
              <a:latin typeface="ArialM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endParaRPr lang="it-IT" dirty="0">
              <a:effectLst/>
              <a:latin typeface="ArialMT"/>
            </a:endParaRPr>
          </a:p>
          <a:p>
            <a:pPr>
              <a:spcAft>
                <a:spcPts val="600"/>
              </a:spcAft>
            </a:pPr>
            <a:endParaRPr lang="it-IT" dirty="0">
              <a:effectLst/>
            </a:endParaRPr>
          </a:p>
        </p:txBody>
      </p:sp>
      <p:pic>
        <p:nvPicPr>
          <p:cNvPr id="5" name="Picture 2" descr="Timbro qualitativo immagini e fotografie stock ad alta risoluzione - Alamy">
            <a:extLst>
              <a:ext uri="{FF2B5EF4-FFF2-40B4-BE49-F238E27FC236}">
                <a16:creationId xmlns:a16="http://schemas.microsoft.com/office/drawing/2014/main" id="{47F0BF4B-F4AF-56FD-1BD5-5E49A014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9866"/>
          <a:stretch/>
        </p:blipFill>
        <p:spPr bwMode="auto">
          <a:xfrm>
            <a:off x="1485899" y="5257526"/>
            <a:ext cx="1426342" cy="1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218AA3B5-FA6F-A54E-EEEA-BCB3B9DC5B0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Governance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5 -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442375" y="464856"/>
            <a:ext cx="5454933" cy="4939814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2000" dirty="0"/>
              <a:t>Definizione nella </a:t>
            </a:r>
            <a:r>
              <a:rPr lang="it-IT" sz="2000" b="1" dirty="0"/>
              <a:t>governance </a:t>
            </a:r>
            <a:r>
              <a:rPr lang="it-IT" sz="2000" dirty="0"/>
              <a:t>dell'organizzazione di un presidio (comitato, unità o funzione, ruolo organizzativo, ecc.) volto alla gestione e monitoraggio delle tematiche legate all'inclusione, alla </a:t>
            </a:r>
            <a:r>
              <a:rPr lang="it-IT" sz="2000" dirty="0" err="1"/>
              <a:t>parita</a:t>
            </a:r>
            <a:r>
              <a:rPr lang="it-IT" sz="2000" dirty="0"/>
              <a:t>̀ di genere e integrazione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2000" i="1" dirty="0"/>
              <a:t>Presenza di </a:t>
            </a:r>
            <a:r>
              <a:rPr lang="it-IT" sz="2000" b="1" i="1" dirty="0"/>
              <a:t>processi </a:t>
            </a:r>
            <a:r>
              <a:rPr lang="it-IT" sz="2000" i="1" dirty="0"/>
              <a:t>per identificare, approfondire e gestire qualsiasi forma di non </a:t>
            </a:r>
            <a:r>
              <a:rPr lang="it-IT" sz="2000" i="1" dirty="0" err="1"/>
              <a:t>inclusivita</a:t>
            </a:r>
            <a:r>
              <a:rPr lang="it-IT" sz="2000" i="1" dirty="0"/>
              <a:t>̀ </a:t>
            </a:r>
            <a:endParaRPr lang="it-IT" sz="2000" i="1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2000" dirty="0"/>
              <a:t>Presenza di un </a:t>
            </a:r>
            <a:r>
              <a:rPr lang="it-IT" sz="2000" b="1" dirty="0"/>
              <a:t>budget </a:t>
            </a:r>
            <a:r>
              <a:rPr lang="it-IT" sz="2000" dirty="0"/>
              <a:t>dell'organizzazione per lo sviluppo di </a:t>
            </a:r>
            <a:r>
              <a:rPr lang="it-IT" sz="2000" dirty="0" err="1"/>
              <a:t>attivita</a:t>
            </a:r>
            <a:r>
              <a:rPr lang="it-IT" sz="2000" dirty="0"/>
              <a:t>̀ a supporto dell'inclusione, della </a:t>
            </a:r>
            <a:r>
              <a:rPr lang="it-IT" sz="2000" dirty="0" err="1"/>
              <a:t>parita</a:t>
            </a:r>
            <a:r>
              <a:rPr lang="it-IT" sz="2000" dirty="0"/>
              <a:t>̀ di genere e dell’integrazione </a:t>
            </a:r>
            <a:endParaRPr lang="it-IT" sz="2000" dirty="0"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sz="2000" i="1" dirty="0"/>
              <a:t>Definizione di obiettivi legati alla </a:t>
            </a:r>
            <a:r>
              <a:rPr lang="it-IT" sz="2000" i="1" dirty="0" err="1"/>
              <a:t>parita</a:t>
            </a:r>
            <a:r>
              <a:rPr lang="it-IT" sz="2000" i="1" dirty="0"/>
              <a:t>̀ di genere e loro attribuzione ai vertici e al management, per i quali saranno valutati </a:t>
            </a:r>
          </a:p>
        </p:txBody>
      </p:sp>
      <p:pic>
        <p:nvPicPr>
          <p:cNvPr id="1026" name="Picture 2" descr="Timbro qualitativo immagini e fotografie stock ad alta risoluzione - Alamy">
            <a:extLst>
              <a:ext uri="{FF2B5EF4-FFF2-40B4-BE49-F238E27FC236}">
                <a16:creationId xmlns:a16="http://schemas.microsoft.com/office/drawing/2014/main" id="{0EEB33BF-90BD-606D-7E39-DB302DA66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9866"/>
          <a:stretch/>
        </p:blipFill>
        <p:spPr bwMode="auto">
          <a:xfrm>
            <a:off x="1485899" y="5257526"/>
            <a:ext cx="1426342" cy="1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7B5F3A-2EC2-F6A4-DCE2-72EEBA793834}"/>
              </a:ext>
            </a:extLst>
          </p:cNvPr>
          <p:cNvSpPr txBox="1"/>
          <p:nvPr/>
        </p:nvSpPr>
        <p:spPr>
          <a:xfrm>
            <a:off x="5164014" y="2158844"/>
            <a:ext cx="6011653" cy="16466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 startAt="5"/>
            </a:pPr>
            <a:r>
              <a:rPr lang="it-IT" sz="2400" dirty="0"/>
              <a:t>Presenza di esponenti del sesso meno rappresentato nell'organo amministrativo e di controllo della organizzazione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5"/>
            </a:pPr>
            <a:endParaRPr lang="it-IT" sz="2400" dirty="0">
              <a:effectLst/>
            </a:endParaRPr>
          </a:p>
        </p:txBody>
      </p:sp>
      <p:pic>
        <p:nvPicPr>
          <p:cNvPr id="8" name="Grafik 16">
            <a:extLst>
              <a:ext uri="{FF2B5EF4-FFF2-40B4-BE49-F238E27FC236}">
                <a16:creationId xmlns:a16="http://schemas.microsoft.com/office/drawing/2014/main" id="{B9FE31ED-6B72-CE36-4376-AF98BBD261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  <p:pic>
        <p:nvPicPr>
          <p:cNvPr id="10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EB4D6B01-2DF8-481A-579C-2A02448B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98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Processi H&amp;R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6 -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73820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596477" y="281984"/>
            <a:ext cx="5454933" cy="6294031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Definizione di processi di </a:t>
            </a:r>
            <a:r>
              <a:rPr lang="it-IT" b="1" i="1" dirty="0"/>
              <a:t>gestione e svilupp</a:t>
            </a:r>
            <a:r>
              <a:rPr lang="it-IT" i="1" dirty="0"/>
              <a:t>o delle risorse umane a favore dell'inclusione, della </a:t>
            </a:r>
            <a:r>
              <a:rPr lang="it-IT" i="1" dirty="0" err="1"/>
              <a:t>parita</a:t>
            </a:r>
            <a:r>
              <a:rPr lang="it-IT" i="1" dirty="0"/>
              <a:t>̀ di genere e dell’integrazione, quali selezione, condizioni generali di contratto, on-</a:t>
            </a:r>
            <a:r>
              <a:rPr lang="it-IT" i="1" dirty="0" err="1"/>
              <a:t>boarding</a:t>
            </a:r>
            <a:r>
              <a:rPr lang="it-IT" i="1" dirty="0"/>
              <a:t> neutrali, valutazioni prestazioni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Presenza di meccanismi di analisi del </a:t>
            </a:r>
            <a:r>
              <a:rPr lang="it-IT" b="1" i="1" dirty="0"/>
              <a:t>Turnover</a:t>
            </a:r>
            <a:r>
              <a:rPr lang="it-IT" i="1" dirty="0"/>
              <a:t> in base al genere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Presenza di politiche in grado di garantire la partecipazione equa e paritaria a percorsi di formazione e di valorizzazione, con la presenza di entrambi i sessi, inclusi corsi sulla leadership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Presenza di politiche di </a:t>
            </a:r>
            <a:r>
              <a:rPr lang="it-IT" b="1" i="1" dirty="0"/>
              <a:t>mobilità in</a:t>
            </a:r>
            <a:r>
              <a:rPr lang="it-IT" i="1" dirty="0"/>
              <a:t>terna e di </a:t>
            </a:r>
            <a:r>
              <a:rPr lang="it-IT" b="1" i="1" dirty="0"/>
              <a:t>successione</a:t>
            </a:r>
            <a:r>
              <a:rPr lang="it-IT" i="1" dirty="0"/>
              <a:t> a posizioni manageriali coerenti con i principi di un'organizzazione inclusiva e rispettosa della parità̀ di genere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Presenza di meccanismi di protezione del posto di lavoro e di garanzia del medesimo livello retributivo nel post-</a:t>
            </a:r>
            <a:r>
              <a:rPr lang="it-IT" i="1" dirty="0" err="1"/>
              <a:t>maternita</a:t>
            </a:r>
            <a:r>
              <a:rPr lang="it-IT" i="1" dirty="0"/>
              <a:t>̀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it-IT" i="1" dirty="0"/>
              <a:t>Presenza di referenti e prassi aziendali a tutela dell’ambiente di lavoro, con particolare riferimento ed episodi di molestie o mobbing </a:t>
            </a:r>
          </a:p>
        </p:txBody>
      </p:sp>
      <p:pic>
        <p:nvPicPr>
          <p:cNvPr id="1026" name="Picture 2" descr="Timbro qualitativo immagini e fotografie stock ad alta risoluzione - Alamy">
            <a:extLst>
              <a:ext uri="{FF2B5EF4-FFF2-40B4-BE49-F238E27FC236}">
                <a16:creationId xmlns:a16="http://schemas.microsoft.com/office/drawing/2014/main" id="{0EEB33BF-90BD-606D-7E39-DB302DA66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9866"/>
          <a:stretch/>
        </p:blipFill>
        <p:spPr bwMode="auto">
          <a:xfrm>
            <a:off x="1485899" y="5257526"/>
            <a:ext cx="1426342" cy="1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2A283703-2C00-F4E3-49E4-B54D49A0DE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6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Opportunità di crescita ed inclusione delle donne in azienda 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7 -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435544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600510" y="474345"/>
            <a:ext cx="5454933" cy="5909310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i="1" dirty="0"/>
              <a:t>INDICATORE APPLICABILE SOLO ALLE ORGANIZZAZIONI DI FASCIA 1 e 2 </a:t>
            </a:r>
          </a:p>
          <a:p>
            <a:pPr marL="317500"/>
            <a:r>
              <a:rPr lang="it-IT" i="1" dirty="0"/>
              <a:t>Percentuale di donne nell'organizzazione rispetto alla totalità̀ dell'organico </a:t>
            </a:r>
          </a:p>
          <a:p>
            <a:pPr marL="317500"/>
            <a:r>
              <a:rPr lang="it-IT" i="1" dirty="0"/>
              <a:t>NOTA Considerare nel calcolo le varie altre forme di collaborazione. </a:t>
            </a:r>
          </a:p>
          <a:p>
            <a:pPr marL="317500"/>
            <a:endParaRPr lang="it-IT" i="1" dirty="0"/>
          </a:p>
          <a:p>
            <a:pPr marL="352425" indent="-342900">
              <a:buFont typeface="+mj-lt"/>
              <a:buAutoNum type="arabicPeriod" startAt="2"/>
            </a:pPr>
            <a:r>
              <a:rPr lang="it-IT" i="1" dirty="0"/>
              <a:t>INDICATORE APPLICABILE SOLO PER ORGANIZZAZIONI DI FASCIA 3E4 </a:t>
            </a:r>
          </a:p>
          <a:p>
            <a:pPr marL="317500"/>
            <a:r>
              <a:rPr lang="it-IT" i="1" dirty="0"/>
              <a:t>Percentuale di donne nell'organizzazione rispetto alla </a:t>
            </a:r>
            <a:r>
              <a:rPr lang="it-IT" i="1" dirty="0" err="1"/>
              <a:t>totalita</a:t>
            </a:r>
            <a:r>
              <a:rPr lang="it-IT" i="1" dirty="0"/>
              <a:t>̀ dell'organico rispetto al benchmark dell’industria di riferimento </a:t>
            </a:r>
          </a:p>
          <a:p>
            <a:pPr marL="317500"/>
            <a:r>
              <a:rPr lang="it-IT" i="1" dirty="0"/>
              <a:t>NOTA Considerare nel calcolo le varie altre forme di collaborazione. </a:t>
            </a:r>
          </a:p>
          <a:p>
            <a:pPr marL="317500"/>
            <a:endParaRPr lang="it-IT" i="1" dirty="0"/>
          </a:p>
          <a:p>
            <a:pPr marL="342900" indent="-342900">
              <a:buFont typeface="+mj-lt"/>
              <a:buAutoNum type="arabicPeriod" startAt="3"/>
            </a:pPr>
            <a:r>
              <a:rPr lang="it-IT" i="1" dirty="0"/>
              <a:t>INDICATORE APPLICABILE SOLO ALLE ORGANIZZAZIONI DI FASCIA 2 </a:t>
            </a:r>
          </a:p>
          <a:p>
            <a:pPr marL="317500"/>
            <a:r>
              <a:rPr lang="it-IT" i="1" dirty="0"/>
              <a:t>Percentuale di donne nell'organizzazione con qualifica di </a:t>
            </a:r>
            <a:r>
              <a:rPr lang="it-IT" b="1" i="1" dirty="0"/>
              <a:t>dirigente </a:t>
            </a:r>
            <a:r>
              <a:rPr lang="it-IT" i="1" dirty="0"/>
              <a:t>( in caso di impresa familiare considerare anche le donne con ruoli dirigenziali espressione della </a:t>
            </a:r>
            <a:r>
              <a:rPr lang="it-IT" i="1" dirty="0" err="1"/>
              <a:t>proprieta</a:t>
            </a:r>
            <a:r>
              <a:rPr lang="it-IT" i="1" dirty="0"/>
              <a:t>̀) </a:t>
            </a:r>
          </a:p>
        </p:txBody>
      </p:sp>
      <p:pic>
        <p:nvPicPr>
          <p:cNvPr id="5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E76BD90F-BE69-F161-BF9C-A171C414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C752E77A-FBF5-54E4-BDE7-62910151A9C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Opportunità di crescita ed inclusione delle in azienda 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7 -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81575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603260" y="335845"/>
            <a:ext cx="5454933" cy="6186309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it-IT" i="1" dirty="0"/>
              <a:t>INDICATORE APPLICABILE SOLO PER ORGANIZZAZIONI DI FASCIA 3 e 4 </a:t>
            </a:r>
          </a:p>
          <a:p>
            <a:pPr marL="360363"/>
            <a:r>
              <a:rPr lang="it-IT" i="1" dirty="0"/>
              <a:t>Percentuale di donne nell'organizzazione con qualifica di </a:t>
            </a:r>
            <a:r>
              <a:rPr lang="it-IT" b="1" i="1" dirty="0"/>
              <a:t>dirigente </a:t>
            </a:r>
            <a:r>
              <a:rPr lang="it-IT" i="1" dirty="0"/>
              <a:t>(per le imprese familiari considerare solo donne non espressione della </a:t>
            </a:r>
            <a:r>
              <a:rPr lang="it-IT" i="1" dirty="0" err="1"/>
              <a:t>proprieta</a:t>
            </a:r>
            <a:r>
              <a:rPr lang="it-IT" i="1" dirty="0"/>
              <a:t>̀ ) </a:t>
            </a:r>
          </a:p>
          <a:p>
            <a:pPr marL="660400" indent="-342900">
              <a:buFont typeface="+mj-lt"/>
              <a:buAutoNum type="arabicPeriod"/>
            </a:pPr>
            <a:endParaRPr lang="it-IT" i="1" dirty="0"/>
          </a:p>
          <a:p>
            <a:pPr marL="342900" indent="-342900">
              <a:buFont typeface="+mj-lt"/>
              <a:buAutoNum type="arabicPeriod" startAt="5"/>
            </a:pPr>
            <a:r>
              <a:rPr lang="it-IT" i="1" dirty="0"/>
              <a:t>Percentuale di donne nell'organizzazione </a:t>
            </a:r>
            <a:r>
              <a:rPr lang="it-IT" b="1" i="1" dirty="0"/>
              <a:t>responsabili </a:t>
            </a:r>
            <a:r>
              <a:rPr lang="it-IT" i="1" dirty="0"/>
              <a:t>di una o </a:t>
            </a:r>
            <a:r>
              <a:rPr lang="it-IT" i="1" dirty="0" err="1"/>
              <a:t>piu</a:t>
            </a:r>
            <a:r>
              <a:rPr lang="it-IT" i="1" dirty="0"/>
              <a:t>̀ </a:t>
            </a:r>
            <a:r>
              <a:rPr lang="it-IT" b="1" i="1" dirty="0"/>
              <a:t>unità organizzative </a:t>
            </a:r>
            <a:r>
              <a:rPr lang="it-IT" i="1" dirty="0"/>
              <a:t>rispetto al totale della popolazione di riferimento </a:t>
            </a:r>
          </a:p>
          <a:p>
            <a:pPr marL="660400" indent="-342900">
              <a:buFont typeface="+mj-lt"/>
              <a:buAutoNum type="arabicPeriod" startAt="5"/>
            </a:pPr>
            <a:endParaRPr lang="it-IT" i="1" dirty="0"/>
          </a:p>
          <a:p>
            <a:pPr marL="342900" indent="-342900">
              <a:buFont typeface="+mj-lt"/>
              <a:buAutoNum type="arabicPeriod" startAt="5"/>
            </a:pPr>
            <a:r>
              <a:rPr lang="it-IT" i="1" dirty="0"/>
              <a:t>Percentuale di donne presenti nella </a:t>
            </a:r>
            <a:r>
              <a:rPr lang="it-IT" b="1" i="1" dirty="0"/>
              <a:t>prima linea di riporto </a:t>
            </a:r>
            <a:r>
              <a:rPr lang="it-IT" i="1" dirty="0"/>
              <a:t>al </a:t>
            </a:r>
            <a:r>
              <a:rPr lang="it-IT" b="1" i="1" dirty="0"/>
              <a:t>Vertice </a:t>
            </a:r>
          </a:p>
          <a:p>
            <a:pPr marL="342900" indent="-342900">
              <a:buFont typeface="+mj-lt"/>
              <a:buAutoNum type="arabicPeriod" startAt="5"/>
            </a:pPr>
            <a:endParaRPr lang="it-IT" b="1" i="1" dirty="0"/>
          </a:p>
          <a:p>
            <a:pPr marL="363538" indent="-342900">
              <a:buFont typeface="+mj-lt"/>
              <a:buAutoNum type="arabicPeriod" startAt="5"/>
            </a:pPr>
            <a:r>
              <a:rPr lang="it-IT" i="1" dirty="0"/>
              <a:t>Percentuale di donne presenti nell'organizzazione con </a:t>
            </a:r>
            <a:r>
              <a:rPr lang="it-IT" b="1" i="1" dirty="0"/>
              <a:t>delega </a:t>
            </a:r>
            <a:r>
              <a:rPr lang="it-IT" i="1" dirty="0"/>
              <a:t>su un budget di spesa/investimento </a:t>
            </a:r>
          </a:p>
          <a:p>
            <a:pPr marL="360363"/>
            <a:r>
              <a:rPr lang="it-IT" i="1" dirty="0"/>
              <a:t>NOTA Considerare nel calcolo la % di donne con delega di spesa o facenti parte della prima linea di riporto al vertice, come previsto dall’indicatore 5 per i/le responsabili di unità organizzative rispetto al numero totale di persone facenti parte di questi gruppi. </a:t>
            </a:r>
          </a:p>
        </p:txBody>
      </p:sp>
      <p:pic>
        <p:nvPicPr>
          <p:cNvPr id="5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E76BD90F-BE69-F161-BF9C-A171C414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048E4204-4E4A-93C5-E50E-70880D1E76C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Opportunità di crescita ed inclusione delle in azienda 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7 -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371954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600510" y="2043428"/>
            <a:ext cx="5454933" cy="3139321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Per le organizzazioni appartenenti alla </a:t>
            </a:r>
            <a:r>
              <a:rPr lang="it-IT" b="1" dirty="0"/>
              <a:t>fascia dimensionale 1 </a:t>
            </a:r>
            <a:r>
              <a:rPr lang="it-IT" dirty="0"/>
              <a:t>è considerato necessario il raggiungimento dell’indicatore numero 1; 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/>
              <a:t>per le organizzazioni appartenenti alla </a:t>
            </a:r>
            <a:r>
              <a:rPr lang="it-IT" b="1" dirty="0"/>
              <a:t>fascia dimensionale 2 </a:t>
            </a:r>
            <a:r>
              <a:rPr lang="it-IT" dirty="0"/>
              <a:t>sono considerati necessari solo gli indicatori numero 1 e 3. </a:t>
            </a:r>
          </a:p>
          <a:p>
            <a:endParaRPr lang="it-IT" dirty="0"/>
          </a:p>
          <a:p>
            <a:r>
              <a:rPr lang="it-IT" b="1" u="sng" dirty="0"/>
              <a:t>NOTA</a:t>
            </a:r>
            <a:r>
              <a:rPr lang="it-IT" dirty="0"/>
              <a:t> L’Appendice B riporta degli esempi di KPI per settori industriali come da settori ATECO individuati nel prospetto 2. </a:t>
            </a:r>
          </a:p>
        </p:txBody>
      </p:sp>
      <p:pic>
        <p:nvPicPr>
          <p:cNvPr id="5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E76BD90F-BE69-F161-BF9C-A171C414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4702DF11-1CCE-F236-B638-06F6FD3C16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7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Equità remunerativa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3 -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119354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495947" y="711708"/>
            <a:ext cx="5454933" cy="4801314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i="1" dirty="0"/>
              <a:t>Percentuale di </a:t>
            </a:r>
            <a:r>
              <a:rPr lang="it-IT" b="1" i="1" dirty="0"/>
              <a:t>differenza retributiva </a:t>
            </a:r>
            <a:r>
              <a:rPr lang="it-IT" i="1" dirty="0"/>
              <a:t>per medesimo livello </a:t>
            </a:r>
            <a:r>
              <a:rPr lang="it-IT" i="1" dirty="0" err="1"/>
              <a:t>inquadramentale</a:t>
            </a:r>
            <a:r>
              <a:rPr lang="it-IT" i="1" dirty="0"/>
              <a:t> per genere e a </a:t>
            </a:r>
            <a:r>
              <a:rPr lang="it-IT" i="1" dirty="0" err="1"/>
              <a:t>parita</a:t>
            </a:r>
            <a:r>
              <a:rPr lang="it-IT" i="1" dirty="0"/>
              <a:t>̀ di competenze </a:t>
            </a:r>
          </a:p>
          <a:p>
            <a:pPr marL="360363"/>
            <a:r>
              <a:rPr lang="it-IT" i="1" dirty="0"/>
              <a:t>NOTA Sono da escludere dal computo le corresponsioni legate a maggiori o diverse prestazioni (es. straordinario, </a:t>
            </a:r>
            <a:r>
              <a:rPr lang="it-IT" i="1" dirty="0" err="1"/>
              <a:t>indennita</a:t>
            </a:r>
            <a:r>
              <a:rPr lang="it-IT" i="1" dirty="0"/>
              <a:t>̀ e rimborsi vari). </a:t>
            </a:r>
          </a:p>
          <a:p>
            <a:pPr marL="342900" indent="-342900">
              <a:buFont typeface="+mj-lt"/>
              <a:buAutoNum type="arabicPeriod"/>
            </a:pPr>
            <a:endParaRPr lang="it-IT" i="1" dirty="0">
              <a:effectLst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it-IT" i="1" dirty="0"/>
              <a:t>Percentuale </a:t>
            </a:r>
            <a:r>
              <a:rPr lang="it-IT" b="1" i="1" dirty="0"/>
              <a:t>promozioni </a:t>
            </a:r>
            <a:r>
              <a:rPr lang="it-IT" i="1" dirty="0"/>
              <a:t>donne su base annua </a:t>
            </a:r>
          </a:p>
          <a:p>
            <a:pPr marL="342900" indent="-342900">
              <a:buFont typeface="+mj-lt"/>
              <a:buAutoNum type="arabicPeriod" startAt="2"/>
            </a:pPr>
            <a:endParaRPr lang="it-IT" i="1" dirty="0">
              <a:effectLst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it-IT" i="1" dirty="0"/>
              <a:t>Percentuale donne con </a:t>
            </a:r>
            <a:r>
              <a:rPr lang="it-IT" b="1" i="1" dirty="0"/>
              <a:t>remunerazione variabile </a:t>
            </a:r>
            <a:r>
              <a:rPr lang="it-IT" i="1" dirty="0"/>
              <a:t>per assicurare la corresponsione del salario variabile in maniera equa, rendendo note ai lavoratori e alle lavoratrici le procedure e i criteri seguiti nell’attuazione delle politiche retributive per quel che riguarda la parte variabile del salario </a:t>
            </a:r>
          </a:p>
          <a:p>
            <a:endParaRPr lang="it-IT" dirty="0">
              <a:effectLst/>
            </a:endParaRPr>
          </a:p>
        </p:txBody>
      </p:sp>
      <p:pic>
        <p:nvPicPr>
          <p:cNvPr id="5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E76BD90F-BE69-F161-BF9C-A171C414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6">
            <a:extLst>
              <a:ext uri="{FF2B5EF4-FFF2-40B4-BE49-F238E27FC236}">
                <a16:creationId xmlns:a16="http://schemas.microsoft.com/office/drawing/2014/main" id="{564BF972-C9B2-FEB5-7AAF-3315337036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Tutela della genitorialità e conciliazione Vita - Lavoro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5 -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88666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599831" y="197346"/>
            <a:ext cx="5454933" cy="6463308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it-IT" i="1" dirty="0"/>
              <a:t>Presenza servizi dedicati al rientro post </a:t>
            </a:r>
            <a:r>
              <a:rPr lang="it-IT" i="1" dirty="0" err="1"/>
              <a:t>maternita</a:t>
            </a:r>
            <a:r>
              <a:rPr lang="it-IT" i="1" dirty="0"/>
              <a:t>̀/</a:t>
            </a:r>
            <a:r>
              <a:rPr lang="it-IT" i="1" dirty="0" err="1"/>
              <a:t>paternita</a:t>
            </a:r>
            <a:r>
              <a:rPr lang="it-IT" i="1" dirty="0"/>
              <a:t>̀ (ad esempio: procedure/</a:t>
            </a:r>
            <a:r>
              <a:rPr lang="it-IT" i="1" dirty="0" err="1"/>
              <a:t>attivita</a:t>
            </a:r>
            <a:r>
              <a:rPr lang="it-IT" i="1" dirty="0"/>
              <a:t>̀ per il back to work, coaching, part-time su richiesta temporaneo e reversibile, smart working , piano welfare ad hoc, asilo nido aziendale) </a:t>
            </a:r>
          </a:p>
          <a:p>
            <a:pPr marL="342900" indent="-342900">
              <a:buAutoNum type="arabicPeriod"/>
            </a:pPr>
            <a:endParaRPr lang="it-IT" i="1" dirty="0"/>
          </a:p>
          <a:p>
            <a:pPr marL="342900" indent="-342900">
              <a:buFontTx/>
              <a:buAutoNum type="arabicPeriod"/>
            </a:pPr>
            <a:r>
              <a:rPr lang="it-IT" i="1" dirty="0"/>
              <a:t>Presenza di policy, oltre il CCNL di riferimento, dedicate alla tutela della </a:t>
            </a:r>
            <a:r>
              <a:rPr lang="it-IT" i="1" dirty="0" err="1"/>
              <a:t>maternita</a:t>
            </a:r>
            <a:r>
              <a:rPr lang="it-IT" i="1" dirty="0"/>
              <a:t>̀/ </a:t>
            </a:r>
            <a:r>
              <a:rPr lang="it-IT" i="1" dirty="0" err="1"/>
              <a:t>paternita</a:t>
            </a:r>
            <a:r>
              <a:rPr lang="it-IT" i="1" dirty="0"/>
              <a:t>̀ </a:t>
            </a:r>
            <a:r>
              <a:rPr lang="it-IT" b="1" i="1" dirty="0"/>
              <a:t>e servizi per favorire la conciliazione dei tempi di vita personale e lavorativa </a:t>
            </a:r>
            <a:r>
              <a:rPr lang="it-IT" i="1" dirty="0"/>
              <a:t>(ad esempio: congedo di </a:t>
            </a:r>
            <a:r>
              <a:rPr lang="it-IT" i="1" dirty="0" err="1"/>
              <a:t>paternita</a:t>
            </a:r>
            <a:r>
              <a:rPr lang="it-IT" i="1" dirty="0"/>
              <a:t>̀ oltre il CCNL, procedure/</a:t>
            </a:r>
            <a:r>
              <a:rPr lang="it-IT" i="1" dirty="0" err="1"/>
              <a:t>attivita</a:t>
            </a:r>
            <a:r>
              <a:rPr lang="it-IT" i="1" dirty="0"/>
              <a:t>̀ per il back to work, coaching, part-time reversibile, smart working, piano welfare ad hoc, asilo nido aziendale, programmi di engagement, su base volontaria, durante il congedo di </a:t>
            </a:r>
            <a:r>
              <a:rPr lang="it-IT" i="1" dirty="0" err="1"/>
              <a:t>maternita</a:t>
            </a:r>
            <a:r>
              <a:rPr lang="it-IT" i="1" dirty="0"/>
              <a:t>̀) </a:t>
            </a:r>
          </a:p>
          <a:p>
            <a:pPr marL="342900" indent="-342900">
              <a:buFontTx/>
              <a:buAutoNum type="arabicPeriod"/>
            </a:pPr>
            <a:endParaRPr lang="it-IT" i="1" dirty="0"/>
          </a:p>
          <a:p>
            <a:pPr marL="342900" indent="-342900">
              <a:buFontTx/>
              <a:buAutoNum type="arabicPeriod"/>
            </a:pPr>
            <a:r>
              <a:rPr lang="it-IT" i="1" dirty="0"/>
              <a:t>Presenza di policy per il mantenimento di benefits e iniziative che valorizzino l’esperienza della </a:t>
            </a:r>
            <a:r>
              <a:rPr lang="it-IT" i="1" dirty="0" err="1"/>
              <a:t>genitorialita</a:t>
            </a:r>
            <a:r>
              <a:rPr lang="it-IT" i="1" dirty="0"/>
              <a:t>̀ come momento di acquisizione di nuove competenze a favore della persona e dell'organizzazione e che tutelino la relazione tra persona e azienda prima, durante e dopo la </a:t>
            </a:r>
            <a:r>
              <a:rPr lang="it-IT" i="1" dirty="0" err="1"/>
              <a:t>maternita</a:t>
            </a:r>
            <a:r>
              <a:rPr lang="it-IT" i="1" dirty="0"/>
              <a:t>̀/</a:t>
            </a:r>
            <a:r>
              <a:rPr lang="it-IT" i="1" dirty="0" err="1"/>
              <a:t>paternita</a:t>
            </a:r>
            <a:r>
              <a:rPr lang="it-IT" i="1" dirty="0"/>
              <a:t>̀ </a:t>
            </a:r>
          </a:p>
        </p:txBody>
      </p:sp>
      <p:pic>
        <p:nvPicPr>
          <p:cNvPr id="6" name="Picture 2" descr="Timbro qualitativo immagini e fotografie stock ad alta risoluzione - Alamy">
            <a:extLst>
              <a:ext uri="{FF2B5EF4-FFF2-40B4-BE49-F238E27FC236}">
                <a16:creationId xmlns:a16="http://schemas.microsoft.com/office/drawing/2014/main" id="{ABAAE6BA-8E63-CF34-2DA4-286704168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" b="9866"/>
          <a:stretch/>
        </p:blipFill>
        <p:spPr bwMode="auto">
          <a:xfrm>
            <a:off x="1549486" y="5210568"/>
            <a:ext cx="1426342" cy="13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49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7E0FDC-620D-75F6-360F-5037620E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18" y="187666"/>
            <a:ext cx="3515244" cy="5340097"/>
          </a:xfrm>
        </p:spPr>
        <p:txBody>
          <a:bodyPr anchor="ctr">
            <a:norm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Tutela della genitorialità e conciliazione Vita - Lavoro</a:t>
            </a:r>
            <a:br>
              <a:rPr lang="it-IT" sz="4800" dirty="0">
                <a:solidFill>
                  <a:schemeClr val="bg1"/>
                </a:solidFill>
              </a:rPr>
            </a:br>
            <a:br>
              <a:rPr lang="it-IT" sz="4800" dirty="0">
                <a:solidFill>
                  <a:schemeClr val="bg1"/>
                </a:solidFill>
              </a:rPr>
            </a:br>
            <a:r>
              <a:rPr lang="it-IT" sz="4800" dirty="0">
                <a:solidFill>
                  <a:schemeClr val="bg1"/>
                </a:solidFill>
              </a:rPr>
              <a:t>5 - indicatori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AE198CBE-DEED-0225-3384-AA4EC2B75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662882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847DC5-96AA-8055-BE55-9155DE1338F8}"/>
              </a:ext>
            </a:extLst>
          </p:cNvPr>
          <p:cNvSpPr txBox="1"/>
          <p:nvPr/>
        </p:nvSpPr>
        <p:spPr>
          <a:xfrm>
            <a:off x="5600510" y="2620884"/>
            <a:ext cx="5454933" cy="2585323"/>
          </a:xfrm>
          <a:prstGeom prst="rect">
            <a:avLst/>
          </a:prstGeom>
          <a:solidFill>
            <a:schemeClr val="bg2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it-IT" i="1" dirty="0"/>
              <a:t>Rapporto tra il numero dei beneficiari uomini effettivi sul totale dei beneficiari potenziali dei congedi di </a:t>
            </a:r>
            <a:r>
              <a:rPr lang="it-IT" i="1" dirty="0" err="1"/>
              <a:t>paternita</a:t>
            </a:r>
            <a:r>
              <a:rPr lang="it-IT" i="1" dirty="0"/>
              <a:t>̀ nei primi dodici anni di vita del bambino obbligatori </a:t>
            </a:r>
          </a:p>
          <a:p>
            <a:pPr marL="342900" indent="-342900">
              <a:buFont typeface="+mj-lt"/>
              <a:buAutoNum type="arabicPeriod" startAt="4"/>
            </a:pPr>
            <a:endParaRPr lang="it-IT" i="1" dirty="0"/>
          </a:p>
          <a:p>
            <a:pPr marL="342900" indent="-342900">
              <a:buFont typeface="+mj-lt"/>
              <a:buAutoNum type="arabicPeriod" startAt="4"/>
            </a:pPr>
            <a:r>
              <a:rPr lang="it-IT" i="1" dirty="0"/>
              <a:t>Rapporto tra n. di giorni medio di congedo di </a:t>
            </a:r>
            <a:r>
              <a:rPr lang="it-IT" i="1" dirty="0" err="1"/>
              <a:t>paternita</a:t>
            </a:r>
            <a:r>
              <a:rPr lang="it-IT" i="1" dirty="0"/>
              <a:t>̀ obbligatorio fruiti e il totale di n. gg potenziale previsto dalla legge </a:t>
            </a:r>
          </a:p>
          <a:p>
            <a:endParaRPr lang="it-IT" dirty="0">
              <a:effectLst/>
            </a:endParaRPr>
          </a:p>
        </p:txBody>
      </p:sp>
      <p:pic>
        <p:nvPicPr>
          <p:cNvPr id="5" name="Picture 2" descr="Quantitative and Qualitative - The Peak Performance Center">
            <a:extLst>
              <a:ext uri="{FF2B5EF4-FFF2-40B4-BE49-F238E27FC236}">
                <a16:creationId xmlns:a16="http://schemas.microsoft.com/office/drawing/2014/main" id="{F27B3085-94F5-39B4-7443-F1CC5EEE7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14" y="5236023"/>
            <a:ext cx="1742823" cy="14005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1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4507" y="804672"/>
            <a:ext cx="5888917" cy="5230368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" panose="020F0502020204030204" pitchFamily="34" charset="0"/>
              </a:rPr>
              <a:t>Con </a:t>
            </a:r>
            <a:r>
              <a:rPr lang="it-IT" sz="1800" dirty="0">
                <a:effectLst/>
                <a:latin typeface="Calibri,Bold"/>
              </a:rPr>
              <a:t>Linee Guida sulla Parità di genere per la PA </a:t>
            </a:r>
            <a:r>
              <a:rPr lang="it-IT" sz="1800" dirty="0">
                <a:effectLst/>
                <a:latin typeface="Calibri" panose="020F0502020204030204" pitchFamily="34" charset="0"/>
              </a:rPr>
              <a:t>(Bonetti-Brunetta ottobre 2022) ha indicato gli obbiettivi prioritari che le amministrazioni devono perseguire nell’individuare misure che promuovano vantaggi ed evitino svantaggi per il genere meno rappresentato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endParaRPr lang="it-IT" sz="1800" dirty="0">
              <a:solidFill>
                <a:srgbClr val="1E5666"/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it-IT" sz="1800" dirty="0">
                <a:solidFill>
                  <a:srgbClr val="1E5666"/>
                </a:solidFill>
                <a:latin typeface="Calibri" panose="020F0502020204030204" pitchFamily="34" charset="0"/>
              </a:rPr>
              <a:t>La 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Premialità contributiva </a:t>
            </a:r>
            <a:r>
              <a:rPr lang="it-IT" sz="1800" dirty="0">
                <a:solidFill>
                  <a:srgbClr val="1E5666"/>
                </a:solidFill>
                <a:effectLst/>
                <a:latin typeface="Calibri" panose="020F0502020204030204" pitchFamily="34" charset="0"/>
              </a:rPr>
              <a:t>(art. 5 l. n. 162/2021) stabilisce che</a:t>
            </a:r>
            <a:endParaRPr lang="it-IT" sz="1000" dirty="0">
              <a:effectLst/>
            </a:endParaRPr>
          </a:p>
          <a:p>
            <a:pPr>
              <a:lnSpc>
                <a:spcPct val="17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" panose="020F0502020204030204" pitchFamily="34" charset="0"/>
              </a:rPr>
              <a:t>Per l'anno 2022, alle aziende private che siano in possesso della certificazione della parità di genere di cui all'articolo 46-bis del codice delle pari opportunità tra uomo e donna, di cui al decreto legislativo 11 aprile 2006, n. 198, è concesso, nel limite di 50 milioni di euro, un </a:t>
            </a:r>
            <a:r>
              <a:rPr lang="it-IT" sz="1800" dirty="0">
                <a:effectLst/>
                <a:latin typeface="Calibri,Bold"/>
              </a:rPr>
              <a:t>esonero dal versamento dei complessivi contributi previdenziali a carico del datore di lavoro. </a:t>
            </a:r>
            <a:r>
              <a:rPr lang="it-IT" sz="1800" dirty="0">
                <a:effectLst/>
                <a:latin typeface="Calibri" panose="020F0502020204030204" pitchFamily="34" charset="0"/>
              </a:rPr>
              <a:t>Resta ferma l'aliquota di computo delle prestazioni pensionistiche.</a:t>
            </a:r>
          </a:p>
          <a:p>
            <a:pPr>
              <a:lnSpc>
                <a:spcPct val="17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" panose="020F0502020204030204" pitchFamily="34" charset="0"/>
              </a:rPr>
              <a:t>L'esonero </a:t>
            </a:r>
            <a:r>
              <a:rPr lang="it-IT" sz="1800" dirty="0">
                <a:effectLst/>
                <a:latin typeface="Calibri,Bold"/>
              </a:rPr>
              <a:t>è determinato in misura non superiore all'1 per cento </a:t>
            </a:r>
            <a:r>
              <a:rPr lang="it-IT" sz="1800" dirty="0">
                <a:effectLst/>
                <a:latin typeface="Calibri" panose="020F0502020204030204" pitchFamily="34" charset="0"/>
              </a:rPr>
              <a:t>e nel limite massimo di 50.000 euro annui per ciascuna azienda, riparametrato e applicato su base mensile» (commi 1 e 2) </a:t>
            </a:r>
            <a:endParaRPr lang="it-IT" sz="18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tx2"/>
                </a:solidFill>
              </a:rPr>
              <a:t>Sistema di gestione per la </a:t>
            </a:r>
            <a:r>
              <a:rPr lang="it-IT" sz="3600" b="1" u="sng" dirty="0">
                <a:solidFill>
                  <a:schemeClr val="tx2"/>
                </a:solidFill>
              </a:rPr>
              <a:t>parità di genere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lnSpcReduction="10000"/>
          </a:bodyPr>
          <a:lstStyle/>
          <a:p>
            <a:r>
              <a:rPr lang="it-IT" sz="1800" b="1" dirty="0">
                <a:solidFill>
                  <a:srgbClr val="232323"/>
                </a:solidFill>
                <a:effectLst/>
                <a:latin typeface="Montserrat" pitchFamily="2" charset="77"/>
              </a:rPr>
              <a:t>POLITICHE 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DI PARITÀ DI GENERE: principi e indicazioni guida che definiscono l’impegno dell’organizzazione nei confronti dei temi relativi alla </a:t>
            </a:r>
            <a:r>
              <a:rPr lang="it-IT" sz="1800" dirty="0" err="1">
                <a:solidFill>
                  <a:srgbClr val="232323"/>
                </a:solidFill>
                <a:effectLst/>
                <a:latin typeface="Montserrat" pitchFamily="2" charset="77"/>
              </a:rPr>
              <a:t>parita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̀ di genere, la valorizzazione delle </a:t>
            </a:r>
            <a:r>
              <a:rPr lang="it-IT" sz="1800" dirty="0" err="1">
                <a:solidFill>
                  <a:srgbClr val="232323"/>
                </a:solidFill>
                <a:effectLst/>
                <a:latin typeface="Montserrat" pitchFamily="2" charset="77"/>
              </a:rPr>
              <a:t>diversita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̀ e l’empowerment femminile </a:t>
            </a: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  <a:p>
            <a:r>
              <a:rPr lang="it-IT" sz="1800" b="1" dirty="0">
                <a:solidFill>
                  <a:srgbClr val="232323"/>
                </a:solidFill>
                <a:effectLst/>
                <a:latin typeface="Montserrat" pitchFamily="2" charset="77"/>
              </a:rPr>
              <a:t>PIANIFICAZIONE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: definizione di un piano strategico (basato sulle politiche) con obiettivi, azioni ... </a:t>
            </a: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  <a:p>
            <a:r>
              <a:rPr lang="it-IT" sz="1800" b="1" dirty="0">
                <a:solidFill>
                  <a:srgbClr val="232323"/>
                </a:solidFill>
                <a:effectLst/>
                <a:latin typeface="Montserrat" pitchFamily="2" charset="77"/>
              </a:rPr>
              <a:t>ATTUAZIONE E MONITORAGGIO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: messa in atto di azioni e monitoraggio delle stesse (attuazione del Piano strategico: es. definire procedure per assunzione, gestione della carriera, </a:t>
            </a:r>
            <a:r>
              <a:rPr lang="it-IT" sz="1800" dirty="0" err="1">
                <a:solidFill>
                  <a:srgbClr val="232323"/>
                </a:solidFill>
                <a:effectLst/>
                <a:latin typeface="Montserrat" pitchFamily="2" charset="77"/>
              </a:rPr>
              <a:t>equita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̀ salariale, </a:t>
            </a:r>
            <a:r>
              <a:rPr lang="it-IT" sz="1800" dirty="0" err="1">
                <a:solidFill>
                  <a:srgbClr val="232323"/>
                </a:solidFill>
                <a:effectLst/>
                <a:latin typeface="Montserrat" pitchFamily="2" charset="77"/>
              </a:rPr>
              <a:t>ecc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 ... ) </a:t>
            </a: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  <a:p>
            <a:r>
              <a:rPr lang="it-IT" sz="1800" b="1" dirty="0">
                <a:solidFill>
                  <a:srgbClr val="232323"/>
                </a:solidFill>
                <a:effectLst/>
                <a:latin typeface="Montserrat" pitchFamily="2" charset="77"/>
              </a:rPr>
              <a:t>SISTEMA DI GESTIONE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: documentazione, monitoraggio indicatori, comunicazione interna e esterna, audit interni ... gestione delle non- </a:t>
            </a:r>
            <a:r>
              <a:rPr lang="it-IT" sz="1800" dirty="0" err="1">
                <a:solidFill>
                  <a:srgbClr val="232323"/>
                </a:solidFill>
                <a:effectLst/>
                <a:latin typeface="Montserrat" pitchFamily="2" charset="77"/>
              </a:rPr>
              <a:t>conformita</a:t>
            </a:r>
            <a:r>
              <a:rPr lang="it-IT" sz="1800" dirty="0">
                <a:solidFill>
                  <a:srgbClr val="232323"/>
                </a:solidFill>
                <a:effectLst/>
                <a:latin typeface="Montserrat" pitchFamily="2" charset="77"/>
              </a:rPr>
              <a:t>̀ </a:t>
            </a: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9D817D39-1AD6-7596-0CAE-2C8FD26163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68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tx2"/>
                </a:solidFill>
              </a:rPr>
              <a:t>Politiche per la </a:t>
            </a:r>
            <a:r>
              <a:rPr lang="it-IT" sz="3600" b="1" u="sng" dirty="0">
                <a:solidFill>
                  <a:schemeClr val="tx2"/>
                </a:solidFill>
              </a:rPr>
              <a:t>parità di genere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330506"/>
            <a:ext cx="5221224" cy="623966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Le organizzazioni dovranno definire una </a:t>
            </a:r>
            <a:r>
              <a:rPr lang="it-IT" sz="1800" b="1" u="sng" dirty="0">
                <a:effectLst/>
                <a:latin typeface="ArialMT"/>
              </a:rPr>
              <a:t>politica di parità di genere globale </a:t>
            </a:r>
            <a:r>
              <a:rPr lang="it-IT" sz="1800" dirty="0">
                <a:effectLst/>
                <a:latin typeface="ArialMT"/>
              </a:rPr>
              <a:t>che si proponga di: 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i="1" dirty="0">
                <a:solidFill>
                  <a:srgbClr val="0070C0"/>
                </a:solidFill>
                <a:effectLst/>
                <a:latin typeface="ArialMT"/>
              </a:rPr>
              <a:t>valorizzare e tutelare la diversità e le pari opportunità sul luogo di lavoro</a:t>
            </a: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endParaRPr lang="it-IT" sz="1800" dirty="0"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</a:t>
            </a:r>
            <a:r>
              <a:rPr lang="it-IT" sz="1800" b="1" u="sng" dirty="0">
                <a:effectLst/>
                <a:latin typeface="ArialMT"/>
              </a:rPr>
              <a:t>politica</a:t>
            </a:r>
            <a:r>
              <a:rPr lang="it-IT" sz="1800" dirty="0">
                <a:effectLst/>
                <a:latin typeface="ArialMT"/>
              </a:rPr>
              <a:t> deve contenere riferimenti a politiche collegate relative almeno: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alla gestione del personale e delle carriere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alla comunicazione (comprese le attività di marketing e pubblicità) che deve dichiarare in modo trasparente la volontà dell’organizzazione di perseguire:</a:t>
            </a:r>
          </a:p>
          <a:p>
            <a:pPr marL="809625" indent="-339725">
              <a:lnSpc>
                <a:spcPct val="150000"/>
              </a:lnSpc>
              <a:buAutoNum type="alphaLcParenR"/>
            </a:pPr>
            <a:r>
              <a:rPr lang="it-IT" sz="1800" dirty="0">
                <a:effectLst/>
                <a:latin typeface="ArialMT"/>
              </a:rPr>
              <a:t>la parità di genere, </a:t>
            </a:r>
          </a:p>
          <a:p>
            <a:pPr marL="809625" indent="-339725">
              <a:lnSpc>
                <a:spcPct val="150000"/>
              </a:lnSpc>
              <a:buAutoNum type="alphaLcParenR"/>
            </a:pPr>
            <a:r>
              <a:rPr lang="it-IT" sz="1800" dirty="0">
                <a:effectLst/>
                <a:latin typeface="ArialMT"/>
              </a:rPr>
              <a:t>valorizzare le diversità</a:t>
            </a:r>
          </a:p>
          <a:p>
            <a:pPr marL="809625" indent="-339725">
              <a:lnSpc>
                <a:spcPct val="150000"/>
              </a:lnSpc>
              <a:buAutoNum type="alphaLcParenR"/>
            </a:pPr>
            <a:r>
              <a:rPr lang="it-IT" sz="1800" dirty="0">
                <a:effectLst/>
                <a:latin typeface="ArialMT"/>
              </a:rPr>
              <a:t>supportare l’empowerment femminile. </a:t>
            </a: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6E9CA381-3183-CF13-D41F-E22E25E7C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7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tx2"/>
                </a:solidFill>
              </a:rPr>
              <a:t>Politiche per la </a:t>
            </a:r>
            <a:r>
              <a:rPr lang="it-IT" sz="3600" b="1" u="sng" dirty="0">
                <a:solidFill>
                  <a:schemeClr val="tx2"/>
                </a:solidFill>
              </a:rPr>
              <a:t>parità di genere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330506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</a:t>
            </a:r>
            <a:r>
              <a:rPr lang="it-IT" sz="1800" b="1" dirty="0">
                <a:effectLst/>
                <a:latin typeface="ArialMT"/>
              </a:rPr>
              <a:t>politica generale </a:t>
            </a:r>
            <a:r>
              <a:rPr lang="it-IT" sz="1800" dirty="0">
                <a:effectLst/>
                <a:latin typeface="ArialMT"/>
              </a:rPr>
              <a:t>e quelle collegate alla </a:t>
            </a:r>
            <a:r>
              <a:rPr lang="it-IT" sz="1800" b="1" dirty="0">
                <a:effectLst/>
                <a:latin typeface="ArialMT"/>
              </a:rPr>
              <a:t>parità di genere</a:t>
            </a:r>
            <a:r>
              <a:rPr lang="it-IT" sz="1800" dirty="0">
                <a:effectLst/>
                <a:latin typeface="ArialMT"/>
              </a:rPr>
              <a:t> possono fare parte di un unico documento del sistema, e devono essere riconfermate o aggiornate al momento della </a:t>
            </a:r>
            <a:r>
              <a:rPr lang="it-IT" sz="1800" b="1" dirty="0">
                <a:effectLst/>
                <a:latin typeface="ArialMT"/>
              </a:rPr>
              <a:t>revisione periodica</a:t>
            </a:r>
            <a:r>
              <a:rPr lang="it-IT" sz="1800" dirty="0">
                <a:effectLst/>
                <a:latin typeface="ArialMT"/>
              </a:rPr>
              <a:t>, come parte della verifica e del miglioramento del sistema di gestione. </a:t>
            </a: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2E58670-00E7-7D2A-6993-78994E93BBBC}"/>
              </a:ext>
            </a:extLst>
          </p:cNvPr>
          <p:cNvSpPr txBox="1"/>
          <p:nvPr/>
        </p:nvSpPr>
        <p:spPr>
          <a:xfrm>
            <a:off x="8026523" y="5340074"/>
            <a:ext cx="352539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C0"/>
                </a:solidFill>
              </a:rPr>
              <a:t>La </a:t>
            </a:r>
            <a:r>
              <a:rPr lang="it-IT" b="1" i="1" dirty="0">
                <a:solidFill>
                  <a:srgbClr val="0070C0"/>
                </a:solidFill>
              </a:rPr>
              <a:t>revisione period</a:t>
            </a:r>
            <a:r>
              <a:rPr lang="it-IT" dirty="0">
                <a:solidFill>
                  <a:srgbClr val="0070C0"/>
                </a:solidFill>
              </a:rPr>
              <a:t>ica può essere sovrapposta al </a:t>
            </a:r>
            <a:r>
              <a:rPr lang="it-IT" b="1" i="1" dirty="0">
                <a:solidFill>
                  <a:srgbClr val="0070C0"/>
                </a:solidFill>
              </a:rPr>
              <a:t>Riesame della direzione </a:t>
            </a:r>
          </a:p>
        </p:txBody>
      </p:sp>
      <p:sp>
        <p:nvSpPr>
          <p:cNvPr id="5" name="Freccia destra 4">
            <a:extLst>
              <a:ext uri="{FF2B5EF4-FFF2-40B4-BE49-F238E27FC236}">
                <a16:creationId xmlns:a16="http://schemas.microsoft.com/office/drawing/2014/main" id="{9AB4415E-F078-8C2D-0C4D-B48A896A7E03}"/>
              </a:ext>
            </a:extLst>
          </p:cNvPr>
          <p:cNvSpPr/>
          <p:nvPr/>
        </p:nvSpPr>
        <p:spPr>
          <a:xfrm>
            <a:off x="4997333" y="3704706"/>
            <a:ext cx="1191504" cy="41864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Grafik 16">
            <a:extLst>
              <a:ext uri="{FF2B5EF4-FFF2-40B4-BE49-F238E27FC236}">
                <a16:creationId xmlns:a16="http://schemas.microsoft.com/office/drawing/2014/main" id="{A093F742-E48B-76F4-DD21-2176580E09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391 0.27592 " pathEditMode="relative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animBg="1"/>
      <p:bldP spid="5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tx2"/>
                </a:solidFill>
              </a:rPr>
              <a:t>Politiche per la </a:t>
            </a:r>
            <a:r>
              <a:rPr lang="it-IT" sz="3600" b="1" u="sng" dirty="0">
                <a:solidFill>
                  <a:schemeClr val="tx2"/>
                </a:solidFill>
              </a:rPr>
              <a:t>parità di genere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effectLst/>
                <a:latin typeface="ArialMT"/>
              </a:rPr>
              <a:t>La politica di parità di genere aziendale, deve essere: </a:t>
            </a:r>
            <a:endParaRPr lang="it-IT" sz="1200" dirty="0"/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endParaRPr lang="it-IT" sz="1800" dirty="0">
              <a:effectLst/>
              <a:latin typeface="ArialMT"/>
            </a:endParaRPr>
          </a:p>
          <a:p>
            <a:pPr marL="342900" indent="-342900">
              <a:buFont typeface="+mj-lt"/>
              <a:buAutoNum type="alphaLcPeriod"/>
            </a:pPr>
            <a:r>
              <a:rPr lang="it-IT" sz="1800" i="1" dirty="0">
                <a:effectLst/>
                <a:latin typeface="ArialMT"/>
              </a:rPr>
              <a:t>definita dall’Alta Direzione, in coordinamento con il comitato guida; </a:t>
            </a:r>
            <a:endParaRPr lang="it-IT" sz="1200" i="1" dirty="0">
              <a:effectLst/>
            </a:endParaRPr>
          </a:p>
          <a:p>
            <a:pPr marL="342900" indent="-342900">
              <a:buFont typeface="+mj-lt"/>
              <a:buAutoNum type="alphaLcPeriod"/>
            </a:pPr>
            <a:r>
              <a:rPr lang="it-IT" sz="1800" i="1" dirty="0">
                <a:effectLst/>
                <a:latin typeface="ArialMT"/>
              </a:rPr>
              <a:t>comunicata e diffusa all’interno dell’organizzazione ed alle proprie parti interessate; </a:t>
            </a:r>
            <a:endParaRPr lang="it-IT" sz="1200" i="1" dirty="0">
              <a:effectLst/>
            </a:endParaRPr>
          </a:p>
          <a:p>
            <a:pPr marL="342900" indent="-342900">
              <a:buFont typeface="+mj-lt"/>
              <a:buAutoNum type="alphaLcPeriod"/>
            </a:pPr>
            <a:r>
              <a:rPr lang="it-IT" sz="1800" i="1" dirty="0">
                <a:effectLst/>
                <a:latin typeface="ArialMT"/>
              </a:rPr>
              <a:t>oggetto di formazione e sensibilizzazione al management aziendale, </a:t>
            </a:r>
            <a:endParaRPr lang="it-IT" sz="1200" i="1" dirty="0">
              <a:effectLst/>
            </a:endParaRPr>
          </a:p>
          <a:p>
            <a:pPr marL="342900" indent="-342900">
              <a:buFont typeface="+mj-lt"/>
              <a:buAutoNum type="alphaLcPeriod"/>
            </a:pPr>
            <a:r>
              <a:rPr lang="it-IT" sz="1800" i="1" dirty="0">
                <a:effectLst/>
                <a:latin typeface="ArialMT"/>
              </a:rPr>
              <a:t>revisionata o confermata periodicamente in fase di revisione sulla base degli accadimenti, dei cambiamenti e dei risultati dei monitoraggi e delle verifiche; </a:t>
            </a:r>
            <a:endParaRPr lang="it-IT" sz="1200" i="1" dirty="0">
              <a:effectLst/>
            </a:endParaRPr>
          </a:p>
          <a:p>
            <a:pPr marL="342900" indent="-342900">
              <a:buFont typeface="+mj-lt"/>
              <a:buAutoNum type="alphaLcPeriod"/>
            </a:pPr>
            <a:r>
              <a:rPr lang="it-IT" sz="1800" i="1" dirty="0">
                <a:effectLst/>
                <a:latin typeface="ArialMT"/>
              </a:rPr>
              <a:t>coordinata da una figura responsabile, designata dal management e in possesso di competenze organizzative e di genere. </a:t>
            </a:r>
            <a:endParaRPr lang="it-IT" sz="1200" i="1" dirty="0">
              <a:effectLst/>
            </a:endParaRPr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2BAED3FB-A278-3FE6-A91C-AEDDE118B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15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tx2"/>
                </a:solidFill>
              </a:rPr>
              <a:t>Politiche per la </a:t>
            </a:r>
            <a:r>
              <a:rPr lang="it-IT" sz="3600" b="1" u="sng" dirty="0">
                <a:solidFill>
                  <a:schemeClr val="tx2"/>
                </a:solidFill>
              </a:rPr>
              <a:t>parità di genere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b="1" u="sng" dirty="0">
                <a:solidFill>
                  <a:srgbClr val="0070C0"/>
                </a:solidFill>
                <a:effectLst/>
                <a:latin typeface="ArialMT"/>
              </a:rPr>
              <a:t>La politica di parità </a:t>
            </a:r>
            <a:r>
              <a:rPr lang="it-IT" sz="1800" b="1" u="sng" dirty="0">
                <a:solidFill>
                  <a:srgbClr val="C00000"/>
                </a:solidFill>
                <a:effectLst/>
                <a:latin typeface="ArialMT"/>
              </a:rPr>
              <a:t>deve</a:t>
            </a:r>
            <a:r>
              <a:rPr lang="it-IT" sz="1800" b="1" u="sng" dirty="0">
                <a:solidFill>
                  <a:srgbClr val="0070C0"/>
                </a:solidFill>
                <a:effectLst/>
                <a:latin typeface="ArialMT"/>
              </a:rPr>
              <a:t> essere resa disponibile sul sito dell’organizzazione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direzione, inoltre, dovrà assegnare risorse (budget), responsabilità ed autorità adeguate per la persecuzione, il raggiungimento ed il mantenimento degli obiettivi di parità di genere stabiliti </a:t>
            </a:r>
            <a:r>
              <a:rPr lang="it-IT" sz="1800" dirty="0">
                <a:latin typeface="ArialMT"/>
              </a:rPr>
              <a:t>e comunicati attraverso la propria politica. </a:t>
            </a:r>
            <a:endParaRPr lang="it-IT" sz="10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EE7FA2D-BEAA-DE7D-5C1E-A6CD1CC2ED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it-IT" sz="3600" b="1" u="sng" dirty="0">
                <a:solidFill>
                  <a:schemeClr val="tx2"/>
                </a:solidFill>
              </a:rPr>
              <a:t>Comitato Guida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</a:t>
            </a:r>
            <a:r>
              <a:rPr lang="it-IT" sz="1800" b="1" dirty="0">
                <a:effectLst/>
                <a:latin typeface="ArialMT"/>
              </a:rPr>
              <a:t>direzione</a:t>
            </a:r>
            <a:r>
              <a:rPr lang="it-IT" sz="1800" dirty="0">
                <a:effectLst/>
                <a:latin typeface="ArialMT"/>
              </a:rPr>
              <a:t>, in relazione alla dimensione aziendale, </a:t>
            </a: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deve nominare un comitato guida </a:t>
            </a:r>
            <a:r>
              <a:rPr lang="it-IT" sz="1800" dirty="0">
                <a:effectLst/>
                <a:latin typeface="ArialMT"/>
              </a:rPr>
              <a:t>per l’efficace adozione e la continua ed efficace applicazione della politica per la parità di genere (generale e correlate).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Il comitato guida, in base alle dimensioni dell’organizzazione, deve essere composto almeno: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dall’</a:t>
            </a:r>
            <a:r>
              <a:rPr lang="it-IT" sz="1800" i="1" u="sng" dirty="0">
                <a:effectLst/>
                <a:latin typeface="ArialMT"/>
              </a:rPr>
              <a:t>amministratore delegato</a:t>
            </a:r>
            <a:r>
              <a:rPr lang="it-IT" sz="1800" dirty="0">
                <a:effectLst/>
                <a:latin typeface="ArialMT"/>
              </a:rPr>
              <a:t>, o da un delegato dalla proprietà,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dal </a:t>
            </a:r>
            <a:r>
              <a:rPr lang="it-IT" sz="1800" i="1" u="sng" dirty="0">
                <a:effectLst/>
                <a:latin typeface="ArialMT"/>
              </a:rPr>
              <a:t>direttore del personale</a:t>
            </a:r>
            <a:r>
              <a:rPr lang="it-IT" sz="1800" dirty="0">
                <a:effectLst/>
                <a:latin typeface="ArialMT"/>
              </a:rPr>
              <a:t>, o altra figura equivalente. </a:t>
            </a: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53C030B0-119B-DA82-3813-2007AEE85D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Comitato Guida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dirty="0">
                <a:solidFill>
                  <a:schemeClr val="tx2"/>
                </a:solidFill>
              </a:rPr>
              <a:t>I suoi compiti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b="1" u="sng" dirty="0">
                <a:effectLst/>
                <a:latin typeface="ArialMT"/>
              </a:rPr>
              <a:t>Il comitato guida deve: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800" b="1" u="sng" dirty="0">
              <a:effectLst/>
              <a:latin typeface="ArialMT"/>
            </a:endParaRPr>
          </a:p>
          <a:p>
            <a:pPr>
              <a:lnSpc>
                <a:spcPct val="150000"/>
              </a:lnSpc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redigere il piano strategico che definisce per ogni tema identificato dalla politica (generale e collegate) obbiettivi semplici, misurabili, raggiungibili, realistici, pianificati nel tempo ed assegnati come responsabilità di attuazione. </a:t>
            </a: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005C2D92-EEEB-2F82-B04A-75BB243FF4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7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3040F8-5CC6-011C-90B7-B95D062B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82" y="3115438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Piano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strategico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CA021821-B8C9-E725-96E8-BAE961B88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fik 16">
            <a:extLst>
              <a:ext uri="{FF2B5EF4-FFF2-40B4-BE49-F238E27FC236}">
                <a16:creationId xmlns:a16="http://schemas.microsoft.com/office/drawing/2014/main" id="{B6777323-9BC1-4727-0653-BABC2267EE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8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Piano strategico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Il piano strategico per l’attuazione deve essere composto dalle seguenti fasi, tipiche dei processi di pianificazione: </a:t>
            </a:r>
            <a:endParaRPr lang="it-IT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Identificazione dei processi aziendali correlati ai temi relativi alla parità di genere individuati;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identificazione dei punti di forza e di quelli di debolezza rispetto ai temi;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definizione degli obiettivi;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definizione delle azioni decise per colmare i gap;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definizione, frequenza e responsabilità di monitoraggio dei KPI definiti.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rgbClr val="232323"/>
              </a:solidFill>
              <a:effectLst/>
              <a:latin typeface="ArialM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B38B6E-01EE-57F6-EBE4-BBC9A8F556F8}"/>
              </a:ext>
            </a:extLst>
          </p:cNvPr>
          <p:cNvSpPr txBox="1"/>
          <p:nvPr/>
        </p:nvSpPr>
        <p:spPr>
          <a:xfrm>
            <a:off x="4495799" y="5943254"/>
            <a:ext cx="724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Il piano strategico deve essere condiviso dalla direzione e mantenuto aggiornato nel tempo </a:t>
            </a:r>
            <a:endParaRPr lang="it-IT" b="1" u="sng" dirty="0">
              <a:solidFill>
                <a:schemeClr val="accent1"/>
              </a:solidFill>
            </a:endParaRPr>
          </a:p>
        </p:txBody>
      </p:sp>
      <p:pic>
        <p:nvPicPr>
          <p:cNvPr id="9" name="Grafik 16">
            <a:extLst>
              <a:ext uri="{FF2B5EF4-FFF2-40B4-BE49-F238E27FC236}">
                <a16:creationId xmlns:a16="http://schemas.microsoft.com/office/drawing/2014/main" id="{5E234D53-1128-CA9E-0FEE-764C50C92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Piano strategico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708915"/>
            <a:ext cx="5221224" cy="1068195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I temi principali del piano strategico </a:t>
            </a:r>
            <a:endParaRPr lang="it-IT" sz="1200" b="1" u="sng" dirty="0">
              <a:solidFill>
                <a:schemeClr val="accent1"/>
              </a:solidFill>
              <a:effectLst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166BE5-EA67-8E7A-713F-DEAE97EEED24}"/>
              </a:ext>
            </a:extLst>
          </p:cNvPr>
          <p:cNvSpPr txBox="1"/>
          <p:nvPr/>
        </p:nvSpPr>
        <p:spPr>
          <a:xfrm>
            <a:off x="6301648" y="1994053"/>
            <a:ext cx="21813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Selezione ed assunzione (recruitment)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67FC07-CF01-8DF1-F0C4-3CC537ADC331}"/>
              </a:ext>
            </a:extLst>
          </p:cNvPr>
          <p:cNvSpPr txBox="1"/>
          <p:nvPr/>
        </p:nvSpPr>
        <p:spPr>
          <a:xfrm>
            <a:off x="8919838" y="1994053"/>
            <a:ext cx="21813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Gestione della carriera</a:t>
            </a:r>
          </a:p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FDE303-B410-E404-1382-F0844FC6902F}"/>
              </a:ext>
            </a:extLst>
          </p:cNvPr>
          <p:cNvSpPr txBox="1"/>
          <p:nvPr/>
        </p:nvSpPr>
        <p:spPr>
          <a:xfrm>
            <a:off x="6301648" y="3285753"/>
            <a:ext cx="21813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Equità Salariale</a:t>
            </a:r>
          </a:p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CB21D62-42B1-0F1B-4B8D-21DC232CDB2E}"/>
              </a:ext>
            </a:extLst>
          </p:cNvPr>
          <p:cNvSpPr txBox="1"/>
          <p:nvPr/>
        </p:nvSpPr>
        <p:spPr>
          <a:xfrm>
            <a:off x="8919838" y="3285753"/>
            <a:ext cx="21813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Genitorialità, cura</a:t>
            </a:r>
          </a:p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it-IT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D8148A-04C3-4651-DD54-C28F235FA689}"/>
              </a:ext>
            </a:extLst>
          </p:cNvPr>
          <p:cNvSpPr txBox="1"/>
          <p:nvPr/>
        </p:nvSpPr>
        <p:spPr>
          <a:xfrm>
            <a:off x="6301648" y="4577453"/>
            <a:ext cx="218134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Conciliazione dei tempi Vita-Lavoro (Work-Life Balance)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C7E3CA-99D7-5FF1-6580-2A782F1A8AD2}"/>
              </a:ext>
            </a:extLst>
          </p:cNvPr>
          <p:cNvSpPr txBox="1"/>
          <p:nvPr/>
        </p:nvSpPr>
        <p:spPr>
          <a:xfrm>
            <a:off x="8919838" y="4577453"/>
            <a:ext cx="218134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Attività di prevenzione di ogni forma di abuso fisico, verbale, digitale (Molestia) sui luoghi di lavoro)</a:t>
            </a:r>
          </a:p>
        </p:txBody>
      </p:sp>
      <p:pic>
        <p:nvPicPr>
          <p:cNvPr id="20" name="Grafik 16">
            <a:extLst>
              <a:ext uri="{FF2B5EF4-FFF2-40B4-BE49-F238E27FC236}">
                <a16:creationId xmlns:a16="http://schemas.microsoft.com/office/drawing/2014/main" id="{62496170-1A52-1DD2-EC30-25CA2D970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1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877" y="577061"/>
            <a:ext cx="5888917" cy="5786251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800" dirty="0" err="1">
                <a:solidFill>
                  <a:srgbClr val="1E5666"/>
                </a:solidFill>
                <a:effectLst/>
                <a:latin typeface="Calibri,Bold"/>
              </a:rPr>
              <a:t>Premialita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̀ in gare della PA: partecipazione agli appalti pubblici PNRR e PNC (art. 47 </a:t>
            </a:r>
            <a:r>
              <a:rPr lang="it-IT" sz="1800" dirty="0" err="1">
                <a:solidFill>
                  <a:srgbClr val="1E5666"/>
                </a:solidFill>
                <a:effectLst/>
                <a:latin typeface="Calibri,Bold"/>
              </a:rPr>
              <a:t>d.l.n</a:t>
            </a:r>
            <a:r>
              <a:rPr lang="it-IT" sz="1800" dirty="0">
                <a:solidFill>
                  <a:srgbClr val="1E5666"/>
                </a:solidFill>
                <a:effectLst/>
                <a:latin typeface="Calibri,Bold"/>
              </a:rPr>
              <a:t>. 77/2021 convertito in l. n. 108/2021) </a:t>
            </a:r>
            <a:endParaRPr lang="it-IT" sz="1200" dirty="0"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Un primo approccio al tema del </a:t>
            </a:r>
            <a:r>
              <a:rPr lang="it-IT" sz="1800" dirty="0">
                <a:effectLst/>
                <a:latin typeface="Calibri,Italic"/>
              </a:rPr>
              <a:t>gender responsive public procurement</a:t>
            </a:r>
            <a:r>
              <a:rPr lang="it-IT" sz="1800" dirty="0">
                <a:effectLst/>
                <a:latin typeface="Calibri" panose="020F0502020204030204" pitchFamily="34" charset="0"/>
              </a:rPr>
              <a:t>, è stato adottato dal legislatore con il </a:t>
            </a:r>
            <a:r>
              <a:rPr lang="it-IT" sz="1800" dirty="0">
                <a:effectLst/>
                <a:latin typeface="Calibri,Bold"/>
              </a:rPr>
              <a:t>D.L. 77/2021 </a:t>
            </a:r>
            <a:r>
              <a:rPr lang="it-IT" sz="1800" dirty="0">
                <a:effectLst/>
                <a:latin typeface="Calibri" panose="020F0502020204030204" pitchFamily="34" charset="0"/>
              </a:rPr>
              <a:t>(cd. «</a:t>
            </a:r>
            <a:r>
              <a:rPr lang="it-IT" sz="1800" dirty="0">
                <a:effectLst/>
                <a:latin typeface="Calibri,Italic"/>
              </a:rPr>
              <a:t>Decreto Semplificazioni Bis</a:t>
            </a:r>
            <a:r>
              <a:rPr lang="it-IT" sz="1800" dirty="0">
                <a:effectLst/>
                <a:latin typeface="Calibri" panose="020F0502020204030204" pitchFamily="34" charset="0"/>
              </a:rPr>
              <a:t>»), con il quale è stata introdotta una specifica norma – l’</a:t>
            </a:r>
            <a:r>
              <a:rPr lang="it-IT" sz="1800" dirty="0">
                <a:effectLst/>
                <a:latin typeface="Calibri,Bold"/>
              </a:rPr>
              <a:t>articolo 47 </a:t>
            </a:r>
            <a:r>
              <a:rPr lang="it-IT" sz="1800" dirty="0">
                <a:effectLst/>
                <a:latin typeface="Calibri" panose="020F0502020204030204" pitchFamily="34" charset="0"/>
              </a:rPr>
              <a:t>rubricato </a:t>
            </a:r>
            <a:r>
              <a:rPr lang="it-IT" sz="1800" dirty="0">
                <a:effectLst/>
                <a:latin typeface="Calibri,Bold"/>
              </a:rPr>
              <a:t>«</a:t>
            </a:r>
            <a:r>
              <a:rPr lang="it-IT" sz="1800" dirty="0">
                <a:effectLst/>
                <a:latin typeface="Calibri,BoldItalic"/>
              </a:rPr>
              <a:t>Pari opportunità e inclusione lavorativa nei contratti pubblici, nel PNRR e nel PNC</a:t>
            </a:r>
            <a:r>
              <a:rPr lang="it-IT" sz="1800" dirty="0">
                <a:effectLst/>
                <a:latin typeface="Calibri,Bold"/>
              </a:rPr>
              <a:t>» - </a:t>
            </a:r>
            <a:r>
              <a:rPr lang="it-IT" sz="1800" dirty="0">
                <a:effectLst/>
                <a:latin typeface="Calibri" panose="020F0502020204030204" pitchFamily="34" charset="0"/>
              </a:rPr>
              <a:t>volta per l’appunto a </a:t>
            </a:r>
            <a:r>
              <a:rPr lang="it-IT" sz="1800" dirty="0">
                <a:effectLst/>
                <a:latin typeface="Calibri,Bold"/>
              </a:rPr>
              <a:t>favorire la pari opportunità di genere </a:t>
            </a:r>
            <a:r>
              <a:rPr lang="it-IT" sz="1800" dirty="0">
                <a:effectLst/>
                <a:latin typeface="Calibri" panose="020F0502020204030204" pitchFamily="34" charset="0"/>
              </a:rPr>
              <a:t>(nonché la pari opportunità generazionale e l’inclusione lavorativa dei soggetti affetti da disabilità). </a:t>
            </a:r>
            <a:endParaRPr lang="it-IT" sz="1200" dirty="0"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In particolare, l’</a:t>
            </a:r>
            <a:r>
              <a:rPr lang="it-IT" sz="1800" dirty="0">
                <a:effectLst/>
                <a:latin typeface="Calibri,Bold"/>
              </a:rPr>
              <a:t>articolo 47 </a:t>
            </a:r>
            <a:r>
              <a:rPr lang="it-IT" sz="1800" dirty="0">
                <a:effectLst/>
                <a:latin typeface="Calibri" panose="020F0502020204030204" pitchFamily="34" charset="0"/>
              </a:rPr>
              <a:t>ha previsto – nell’ambito dei contratti pubblici l’obbligo delle stazioni appaltanti di introdurre nei propri bandi di gara, avvisi e inviti, </a:t>
            </a:r>
            <a:r>
              <a:rPr lang="it-IT" sz="1800" dirty="0">
                <a:effectLst/>
                <a:latin typeface="Calibri,Bold"/>
              </a:rPr>
              <a:t>specifiche clausole </a:t>
            </a:r>
            <a:r>
              <a:rPr lang="it-IT" sz="1800" dirty="0">
                <a:effectLst/>
                <a:latin typeface="Calibri" panose="020F0502020204030204" pitchFamily="34" charset="0"/>
              </a:rPr>
              <a:t>dirette all’inserimento come:</a:t>
            </a:r>
            <a:br>
              <a:rPr lang="it-IT" sz="1800" dirty="0">
                <a:effectLst/>
                <a:latin typeface="Calibri" panose="020F0502020204030204" pitchFamily="34" charset="0"/>
              </a:rPr>
            </a:br>
            <a:endParaRPr lang="it-IT" sz="1800" dirty="0">
              <a:solidFill>
                <a:srgbClr val="4F7FBC"/>
              </a:solidFill>
              <a:latin typeface="Wingdings" pitchFamily="2" charset="2"/>
            </a:endParaRPr>
          </a:p>
          <a:p>
            <a:pPr>
              <a:lnSpc>
                <a:spcPct val="16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,Bold"/>
              </a:rPr>
              <a:t>Requisiti necessari </a:t>
            </a:r>
            <a:r>
              <a:rPr lang="it-IT" sz="1800" dirty="0">
                <a:effectLst/>
                <a:latin typeface="Calibri" panose="020F0502020204030204" pitchFamily="34" charset="0"/>
              </a:rPr>
              <a:t>dell’offerta e </a:t>
            </a:r>
          </a:p>
          <a:p>
            <a:pPr>
              <a:lnSpc>
                <a:spcPct val="16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Calibri,Bold"/>
              </a:rPr>
              <a:t>Ulteriori requisiti premiali </a:t>
            </a:r>
            <a:r>
              <a:rPr lang="it-IT" sz="1800" dirty="0">
                <a:effectLst/>
                <a:latin typeface="Calibri" panose="020F0502020204030204" pitchFamily="34" charset="0"/>
              </a:rPr>
              <a:t>(ovvero, requisiti  comportanti l’assegnazione di un punteggio aggiuntivo) </a:t>
            </a:r>
            <a:endParaRPr lang="it-IT" sz="1200" dirty="0">
              <a:effectLst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it-IT" sz="1800" b="1" u="sng" dirty="0">
                <a:effectLst/>
                <a:latin typeface="Calibri" panose="020F0502020204030204" pitchFamily="34" charset="0"/>
              </a:rPr>
              <a:t>l’adozione di politiche di genere. </a:t>
            </a:r>
            <a:endParaRPr lang="it-IT" sz="1200" b="1" u="sng" dirty="0">
              <a:effectLst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91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iocattolo rosso persona davanti a due righe di figure bianchi">
            <a:extLst>
              <a:ext uri="{FF2B5EF4-FFF2-40B4-BE49-F238E27FC236}">
                <a16:creationId xmlns:a16="http://schemas.microsoft.com/office/drawing/2014/main" id="{B8480AD8-6C2E-1853-4EF7-E5307CC64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E3DC05-FF34-7FBB-A806-9593C380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Selezione</a:t>
            </a:r>
            <a:r>
              <a:rPr lang="en-US" sz="4800" dirty="0"/>
              <a:t> ed </a:t>
            </a:r>
            <a:r>
              <a:rPr lang="en-US" sz="4800" dirty="0" err="1"/>
              <a:t>assunzione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 (recruitment)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16">
            <a:extLst>
              <a:ext uri="{FF2B5EF4-FFF2-40B4-BE49-F238E27FC236}">
                <a16:creationId xmlns:a16="http://schemas.microsoft.com/office/drawing/2014/main" id="{FBD8E480-9638-BC6F-71F8-A17D287BCF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86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Selezione</a:t>
            </a:r>
            <a:r>
              <a:rPr lang="en-US" sz="3600" dirty="0">
                <a:solidFill>
                  <a:schemeClr val="tx2"/>
                </a:solidFill>
              </a:rPr>
              <a:t> ed </a:t>
            </a:r>
            <a:r>
              <a:rPr lang="en-US" sz="3600" dirty="0" err="1">
                <a:solidFill>
                  <a:schemeClr val="tx2"/>
                </a:solidFill>
              </a:rPr>
              <a:t>assunzione</a:t>
            </a:r>
            <a:br>
              <a:rPr lang="en-US" sz="3600" dirty="0">
                <a:solidFill>
                  <a:schemeClr val="tx2"/>
                </a:solidFill>
              </a:rPr>
            </a:b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 (recruitment)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Predisporre procedure di selezione ed assunzione che definiscano regole atte a prevenire la disparità di genere, in particolare idonee a contrastare i </a:t>
            </a:r>
            <a:r>
              <a:rPr lang="it-IT" sz="1800" dirty="0" err="1">
                <a:effectLst/>
                <a:latin typeface="ArialMT"/>
              </a:rPr>
              <a:t>bias</a:t>
            </a:r>
            <a:r>
              <a:rPr lang="it-IT" sz="1800" dirty="0">
                <a:effectLst/>
                <a:latin typeface="ArialMT"/>
              </a:rPr>
              <a:t>, ad esempio contattare in modo equo i profili candidati sulla base del genere;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latin typeface="ArialMT"/>
              </a:rPr>
              <a:t>P</a:t>
            </a:r>
            <a:r>
              <a:rPr lang="it-IT" sz="1800" dirty="0">
                <a:effectLst/>
                <a:latin typeface="ArialMT"/>
              </a:rPr>
              <a:t>redisporre in maniera che le descrizioni della mansione da assumere siano neutre rispetto al genere ed il processo di reclutamento sia rivolto sia agli uomini che alle donne;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latin typeface="ArialMT"/>
              </a:rPr>
              <a:t>N</a:t>
            </a:r>
            <a:r>
              <a:rPr lang="it-IT" sz="1800" dirty="0">
                <a:effectLst/>
                <a:latin typeface="ArialMT"/>
              </a:rPr>
              <a:t>on permettere che, durante i colloqui, siano effettuate richieste relative ai temi del matrimonio, della gravidanza o delle responsabilità di cura. </a:t>
            </a:r>
            <a:endParaRPr lang="it-IT" sz="1200" dirty="0">
              <a:effectLst/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F9D445FC-426B-AFDE-6B9E-0DF826D3F8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53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Gestione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della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carriera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definire processi finalizzati ad assicurare la non discriminazione e le pari opportunità nello sviluppo professionale e nelle promozioni, basandole esclusivamente sulle capacità ed i livelli professionali;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tendere al bilanciamento di genere nelle posizioni di leadership aziendale, in correlazione con il settore specifico e le specifiche mansioni;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rivolgere le opportunità di carriera ed i programmi per lo sviluppo professionale a tutto lo staff; </a:t>
            </a:r>
            <a:endParaRPr lang="it-IT" sz="1200" dirty="0"/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87877DF1-44E7-1C4D-1BFC-9EF234D859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34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Gestione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della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carriera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20000"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 startAt="4"/>
            </a:pPr>
            <a:r>
              <a:rPr lang="it-IT" sz="1800" dirty="0">
                <a:effectLst/>
                <a:latin typeface="ArialMT"/>
              </a:rPr>
              <a:t>rendere disponibili i dati relativi: 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allo stato delle assunzioni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alla situazione per genere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alla situazione maschile per ognuna delle professioni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alla formazione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alla promozione professionale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ai livelli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ai passaggi di categoria o di qualifica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ad altri fenomeni di mobilità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all'intervento della CIG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ai licenziamenti</a:t>
            </a:r>
          </a:p>
          <a:p>
            <a:pPr marL="711200" indent="-339725">
              <a:lnSpc>
                <a:spcPct val="16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ai prepensionamenti e pensionamenti</a:t>
            </a:r>
            <a:endParaRPr lang="it-IT" sz="1200" dirty="0"/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00C13292-DC2F-5258-945E-EC205C30A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27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Gestione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della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carriera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eriod" startAt="12"/>
            </a:pPr>
            <a:r>
              <a:rPr lang="it-IT" sz="1800" dirty="0">
                <a:latin typeface="ArialMT"/>
              </a:rPr>
              <a:t>a</a:t>
            </a:r>
            <a:r>
              <a:rPr lang="it-IT" sz="1800" dirty="0">
                <a:effectLst/>
                <a:latin typeface="ArialMT"/>
              </a:rPr>
              <a:t>lla retribuzione effettivamente corrisposta </a:t>
            </a:r>
            <a:r>
              <a:rPr lang="it-IT" sz="1800" i="1" dirty="0">
                <a:effectLst/>
                <a:latin typeface="ArialMT"/>
              </a:rPr>
              <a:t>(obbligo per aziende pubbliche e private con &gt; 50 dipendenti ex art.46 del decreto legislativo 11 aprile 2006, n. 198, così come modificato dalla legge 162/2021</a:t>
            </a:r>
            <a:r>
              <a:rPr lang="it-IT" sz="1800" dirty="0">
                <a:effectLst/>
                <a:latin typeface="ArialMT"/>
              </a:rPr>
              <a:t>); </a:t>
            </a:r>
            <a:endParaRPr lang="it-IT" sz="1200" dirty="0"/>
          </a:p>
          <a:p>
            <a:pPr marL="342900" indent="-342900">
              <a:lnSpc>
                <a:spcPct val="150000"/>
              </a:lnSpc>
              <a:buFont typeface="+mj-lt"/>
              <a:buAutoNum type="alphaLcPeriod" startAt="12"/>
            </a:pPr>
            <a:r>
              <a:rPr lang="it-IT" sz="1800" dirty="0">
                <a:effectLst/>
                <a:latin typeface="ArialMT"/>
              </a:rPr>
              <a:t>creare un ambiente lavorativo che favorisca la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diversity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dirty="0">
                <a:effectLst/>
                <a:latin typeface="ArialMT"/>
              </a:rPr>
              <a:t>e tuteli il benessere psico-fisico dei/delle dipendenti;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 startAt="12"/>
            </a:pPr>
            <a:r>
              <a:rPr lang="it-IT" sz="1800" dirty="0">
                <a:effectLst/>
                <a:latin typeface="ArialMT"/>
              </a:rPr>
              <a:t>pianificare attività di monitoraggio in grado di rilevare i dati di cui alla lettera d);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 startAt="12"/>
            </a:pPr>
            <a:r>
              <a:rPr lang="it-IT" sz="1800" dirty="0">
                <a:effectLst/>
                <a:latin typeface="ArialMT"/>
              </a:rPr>
              <a:t>prevedere opportunità di formazione specificamente rivolte allo sviluppo e al miglioramento delle competenze professionali di leadership per affrontare gli ostacoli alla carriera riscontrati dal genere meno rappresentato, laddove rilevati dal monitoraggio di cui alla lettera </a:t>
            </a:r>
            <a:r>
              <a:rPr lang="it-IT" sz="1800" dirty="0" err="1">
                <a:effectLst/>
                <a:latin typeface="ArialMT"/>
              </a:rPr>
              <a:t>f</a:t>
            </a:r>
            <a:r>
              <a:rPr lang="it-IT" sz="1800" dirty="0">
                <a:effectLst/>
                <a:latin typeface="ArialMT"/>
              </a:rPr>
              <a:t>). </a:t>
            </a:r>
            <a:endParaRPr lang="it-IT" sz="1200" dirty="0">
              <a:effectLst/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F60D8CC6-33FC-8662-4D00-89C823EBC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82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Equità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salariale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dotarsi di mansionario della singola impresa che completi e dettagli quello generico dei CCNL, per la segnalazione da parte dei/delle dipendenti di eventuali disparità retributive;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predisporre un meccanismo di controllo per evitare pratiche che non corrispondano alle politiche non discriminatorie dichiarate, comprendendo stipendi, benefit, bonus, programmi di welfare;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informare periodicamente i/le dipendenti delle politiche retributive adottate in azienda anche con riferimento a benefit, bonus, programmi di welfare;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ove esistente, il programma di welfare deve considerare le esigenze delle persone di ogni genere ed </a:t>
            </a:r>
            <a:r>
              <a:rPr lang="it-IT" sz="1800" dirty="0" err="1">
                <a:effectLst/>
                <a:latin typeface="ArialMT"/>
              </a:rPr>
              <a:t>eta</a:t>
            </a:r>
            <a:r>
              <a:rPr lang="it-IT" sz="1800" dirty="0">
                <a:effectLst/>
                <a:latin typeface="ArialMT"/>
              </a:rPr>
              <a:t>̀. </a:t>
            </a:r>
            <a:endParaRPr lang="it-IT" sz="1200" dirty="0">
              <a:effectLst/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2B2A2623-D024-1605-EC84-1B00FF9D23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41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Genitorialità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 err="1">
                <a:solidFill>
                  <a:schemeClr val="tx2"/>
                </a:solidFill>
              </a:rPr>
              <a:t>Cura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predisporre programmi specifici per i congedi di maternità o di paternità (es. programmi di formazione per il re-inserimento) e una modalità di informazione circa gli eventuali cambiamenti importanti che avvengono sul luogo di lavoro durante il congedo;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predisporre un piano per la gestione delle diverse fasi della maternità (prima, durante e dopo);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attuare meccanismi di informazione finalizzati a incentivare la richiesta del congedo per paternità; </a:t>
            </a:r>
            <a:endParaRPr lang="it-IT" sz="1200" dirty="0"/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8A1D75C5-A25A-D850-78CF-082E3EF0F1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610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Genitorialità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 err="1">
                <a:solidFill>
                  <a:schemeClr val="tx2"/>
                </a:solidFill>
              </a:rPr>
              <a:t>Cura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 startAt="4"/>
            </a:pPr>
            <a:r>
              <a:rPr lang="it-IT" sz="1800" dirty="0">
                <a:effectLst/>
                <a:latin typeface="ArialMT"/>
              </a:rPr>
              <a:t>pianificare iniziative specifiche per supportare i/le dipendenti al loro rientro da un congedo genitoriale (formazione, supporto), inclusi eventuali piani di “engagement” da proporre su base volontaria alle donne in congedo di maternità;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 startAt="4"/>
            </a:pPr>
            <a:r>
              <a:rPr lang="it-IT" sz="1800" dirty="0">
                <a:effectLst/>
                <a:latin typeface="ArialMT"/>
              </a:rPr>
              <a:t>includere nell’ambito del programma di welfare aziendale, ove esistente, iniziative specifiche per supportare i/le dipendenti nelle loro attività genitoriali e di caregiver; 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 startAt="4"/>
            </a:pPr>
            <a:r>
              <a:rPr lang="it-IT" sz="1800" dirty="0">
                <a:effectLst/>
                <a:latin typeface="ArialMT"/>
              </a:rPr>
              <a:t>offrire servizi specifici quali asili nido aziendale, dopo scuola per i bambini o durante le vacanze scolastiche, voucher per attività sportive dei figli, ecc. </a:t>
            </a:r>
            <a:endParaRPr lang="it-IT" sz="1200" dirty="0"/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6DB5E7C0-3390-C913-CF51-A2555C756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3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Conciliazione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dei</a:t>
            </a:r>
            <a:r>
              <a:rPr lang="en-US" sz="3600" dirty="0">
                <a:solidFill>
                  <a:schemeClr val="tx2"/>
                </a:solidFill>
              </a:rPr>
              <a:t> tempi vita-</a:t>
            </a:r>
            <a:r>
              <a:rPr lang="en-US" sz="3600" dirty="0" err="1">
                <a:solidFill>
                  <a:schemeClr val="tx2"/>
                </a:solidFill>
              </a:rPr>
              <a:t>lavoro</a:t>
            </a:r>
            <a:r>
              <a:rPr lang="en-US" sz="3600" dirty="0">
                <a:solidFill>
                  <a:schemeClr val="tx2"/>
                </a:solidFill>
              </a:rPr>
              <a:t> (work-Life Balance)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dotarsi di misure per garantire l’equilibrio vita-lavoro (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work-life balance</a:t>
            </a:r>
            <a:r>
              <a:rPr lang="it-IT" sz="1800" dirty="0">
                <a:effectLst/>
                <a:latin typeface="ArialMT"/>
              </a:rPr>
              <a:t>) rivolte a tutti/e i/le dipendenti; </a:t>
            </a:r>
            <a:endParaRPr lang="it-IT" sz="1200" dirty="0">
              <a:effectLst/>
            </a:endParaRP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stabilire/promuovere accordi specifici per consentire il lavoro part-time a chi ne faccia richiesta; </a:t>
            </a:r>
            <a:endParaRPr lang="it-IT" sz="1200" dirty="0">
              <a:effectLst/>
            </a:endParaRP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offrire flessibilità di orario, stabilendo e comunicando regole e procedure semplici ed accessibili per usufruirne; </a:t>
            </a:r>
            <a:endParaRPr lang="it-IT" sz="1200" dirty="0">
              <a:effectLst/>
            </a:endParaRPr>
          </a:p>
          <a:p>
            <a:pPr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effettuare una revisione periodica delle esigenze di flessibilità dei/delle dipendenti; </a:t>
            </a:r>
            <a:endParaRPr lang="it-IT" sz="1200" dirty="0">
              <a:effectLst/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A6BC0B2F-F438-DEE6-C286-F2FF9811B8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76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Conciliazione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dei</a:t>
            </a:r>
            <a:r>
              <a:rPr lang="en-US" sz="3600" dirty="0">
                <a:solidFill>
                  <a:schemeClr val="tx2"/>
                </a:solidFill>
              </a:rPr>
              <a:t> tempi vita-</a:t>
            </a:r>
            <a:r>
              <a:rPr lang="en-US" sz="3600" dirty="0" err="1">
                <a:solidFill>
                  <a:schemeClr val="tx2"/>
                </a:solidFill>
              </a:rPr>
              <a:t>lavoro</a:t>
            </a:r>
            <a:r>
              <a:rPr lang="en-US" sz="3600" dirty="0">
                <a:solidFill>
                  <a:schemeClr val="tx2"/>
                </a:solidFill>
              </a:rPr>
              <a:t> (work-Life Balance)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offrire la possibilità di smart working/telelavoro o di altre forme di lavoro flessibile, e orario elastico;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garantire che le riunioni di lavoro siano tenute in orari compatibili con la conciliazione dei tempi di vita familiare e personale;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garantire che alle riunioni di lavoro possano partecipare anche i lavoratori e le lavoratrici a part-time e con contratti di lavoro flessibili, discontinui, ecc. </a:t>
            </a:r>
            <a:endParaRPr lang="it-IT" sz="1200" dirty="0">
              <a:effectLst/>
            </a:endParaRPr>
          </a:p>
          <a:p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90F662E1-4C2A-A388-948D-E7ED5C01F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7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92" y="715466"/>
            <a:ext cx="6382692" cy="5786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latin typeface="Calibri" panose="020F0502020204030204" pitchFamily="34" charset="0"/>
              </a:rPr>
              <a:t>L</a:t>
            </a:r>
            <a:r>
              <a:rPr lang="it-IT" sz="1800" dirty="0">
                <a:effectLst/>
                <a:latin typeface="Calibri" panose="020F0502020204030204" pitchFamily="34" charset="0"/>
              </a:rPr>
              <a:t>e </a:t>
            </a:r>
            <a:r>
              <a:rPr lang="it-IT" sz="1800" dirty="0">
                <a:effectLst/>
                <a:latin typeface="Calibri,Bold"/>
              </a:rPr>
              <a:t>aziende pubbliche </a:t>
            </a:r>
            <a:r>
              <a:rPr lang="it-IT" sz="1800" dirty="0">
                <a:effectLst/>
                <a:latin typeface="Calibri" panose="020F0502020204030204" pitchFamily="34" charset="0"/>
              </a:rPr>
              <a:t>o </a:t>
            </a:r>
            <a:r>
              <a:rPr lang="it-IT" sz="1800" dirty="0">
                <a:effectLst/>
                <a:latin typeface="Calibri,Bold"/>
              </a:rPr>
              <a:t>private </a:t>
            </a:r>
            <a:r>
              <a:rPr lang="it-IT" sz="1800" dirty="0">
                <a:effectLst/>
                <a:latin typeface="Calibri" panose="020F0502020204030204" pitchFamily="34" charset="0"/>
              </a:rPr>
              <a:t>che occupino </a:t>
            </a:r>
            <a:r>
              <a:rPr lang="it-IT" sz="1800" dirty="0">
                <a:effectLst/>
                <a:latin typeface="Calibri,Bold"/>
              </a:rPr>
              <a:t>più </a:t>
            </a:r>
            <a:r>
              <a:rPr lang="it-IT" sz="1800" dirty="0">
                <a:effectLst/>
                <a:latin typeface="Calibri" panose="020F0502020204030204" pitchFamily="34" charset="0"/>
              </a:rPr>
              <a:t>di </a:t>
            </a:r>
            <a:r>
              <a:rPr lang="it-IT" sz="1800" dirty="0">
                <a:effectLst/>
                <a:latin typeface="Calibri,Bold"/>
              </a:rPr>
              <a:t>50 dipendenti </a:t>
            </a:r>
            <a:r>
              <a:rPr lang="it-IT" sz="1800" dirty="0">
                <a:effectLst/>
                <a:latin typeface="Calibri" panose="020F0502020204030204" pitchFamily="34" charset="0"/>
              </a:rPr>
              <a:t>– e per tale ragione, tenute ai sensi dell’art. 46 del D. Lgs. 198/2006 alla redazione del </a:t>
            </a:r>
            <a:r>
              <a:rPr lang="it-IT" sz="1800" dirty="0">
                <a:effectLst/>
                <a:latin typeface="Calibri,Bold"/>
              </a:rPr>
              <a:t>rapporto sulla situazione del personale maschile e femminile </a:t>
            </a:r>
            <a:r>
              <a:rPr lang="it-IT" sz="1800" dirty="0">
                <a:effectLst/>
                <a:latin typeface="Calibri" panose="020F0502020204030204" pitchFamily="34" charset="0"/>
              </a:rPr>
              <a:t>– </a:t>
            </a:r>
            <a:r>
              <a:rPr lang="it-IT" sz="1800" dirty="0">
                <a:effectLst/>
                <a:latin typeface="Calibri,Bold"/>
              </a:rPr>
              <a:t>DEVONO PRODURRE </a:t>
            </a:r>
            <a:r>
              <a:rPr lang="it-IT" sz="1800" dirty="0">
                <a:effectLst/>
                <a:latin typeface="Calibri" panose="020F0502020204030204" pitchFamily="34" charset="0"/>
              </a:rPr>
              <a:t>al momento di presentazione della domanda o dell’offerta di gara </a:t>
            </a:r>
            <a:r>
              <a:rPr lang="it-IT" sz="1800" dirty="0">
                <a:effectLst/>
                <a:latin typeface="Calibri,Bold"/>
              </a:rPr>
              <a:t>copia dell’ultimo rapporto sul personale redatto</a:t>
            </a:r>
            <a:r>
              <a:rPr lang="it-IT" sz="1800" dirty="0">
                <a:effectLst/>
                <a:latin typeface="Calibri" panose="020F0502020204030204" pitchFamily="34" charset="0"/>
              </a:rPr>
              <a:t>; (comma 2)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</a:pPr>
            <a:endParaRPr lang="it-IT" sz="1800" dirty="0">
              <a:effectLst/>
              <a:latin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devono altresì produrre l’</a:t>
            </a:r>
            <a:r>
              <a:rPr lang="it-IT" sz="1800" dirty="0">
                <a:effectLst/>
                <a:latin typeface="Calibri,Bold"/>
              </a:rPr>
              <a:t>attestazione della sua conformità </a:t>
            </a:r>
            <a:r>
              <a:rPr lang="it-IT" sz="1800" dirty="0">
                <a:effectLst/>
                <a:latin typeface="Calibri" panose="020F0502020204030204" pitchFamily="34" charset="0"/>
              </a:rPr>
              <a:t>a quello </a:t>
            </a:r>
            <a:r>
              <a:rPr lang="it-IT" sz="1800" dirty="0">
                <a:effectLst/>
                <a:latin typeface="Calibri,Bold"/>
              </a:rPr>
              <a:t>trasmesso </a:t>
            </a:r>
            <a:r>
              <a:rPr lang="it-IT" sz="1800" dirty="0">
                <a:effectLst/>
                <a:latin typeface="Calibri" panose="020F0502020204030204" pitchFamily="34" charset="0"/>
              </a:rPr>
              <a:t>alle rappresentanze sindacali aziendali e ai consiglieri regionali di parità.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solidFill>
                <a:srgbClr val="FF0000"/>
              </a:solidFill>
              <a:effectLst/>
              <a:latin typeface="Calibri,Bold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solidFill>
                  <a:srgbClr val="FF0000"/>
                </a:solidFill>
                <a:effectLst/>
                <a:latin typeface="Calibri,Bold"/>
              </a:rPr>
              <a:t>N.B.</a:t>
            </a:r>
            <a:r>
              <a:rPr lang="it-IT" sz="1800" dirty="0">
                <a:effectLst/>
                <a:latin typeface="Calibri" panose="020F0502020204030204" pitchFamily="34" charset="0"/>
              </a:rPr>
              <a:t>: si tratta di un </a:t>
            </a:r>
            <a:r>
              <a:rPr lang="it-IT" sz="1800" dirty="0">
                <a:effectLst/>
                <a:latin typeface="Calibri,Bold"/>
              </a:rPr>
              <a:t>obbligo previsto </a:t>
            </a:r>
            <a:r>
              <a:rPr lang="it-IT" sz="1800" dirty="0">
                <a:effectLst/>
                <a:latin typeface="Calibri" panose="020F0502020204030204" pitchFamily="34" charset="0"/>
              </a:rPr>
              <a:t>a </a:t>
            </a:r>
            <a:r>
              <a:rPr lang="it-IT" sz="1800" dirty="0">
                <a:solidFill>
                  <a:srgbClr val="FF0000"/>
                </a:solidFill>
                <a:effectLst/>
                <a:latin typeface="Calibri,Bold"/>
              </a:rPr>
              <a:t>pena di esclusione dalla gara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8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br>
              <a:rPr lang="en-US" sz="3600" dirty="0">
                <a:solidFill>
                  <a:schemeClr val="tx2"/>
                </a:solidFill>
              </a:rPr>
            </a:br>
            <a:r>
              <a:rPr lang="it-IT" sz="3600" dirty="0" err="1">
                <a:solidFill>
                  <a:schemeClr val="tx2"/>
                </a:solidFill>
              </a:rPr>
              <a:t>Attivita</a:t>
            </a:r>
            <a:r>
              <a:rPr lang="it-IT" sz="3600" dirty="0">
                <a:solidFill>
                  <a:schemeClr val="tx2"/>
                </a:solidFill>
              </a:rPr>
              <a:t>̀ di prevenzione di ogni forma di abuso fisico, verbale, digitale (molestia) sui luoghi di lavoro 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 dare piena attuazione alle previsioni di legge e agli accordi collettivi, sottoscritti dalle organizzazioni imprenditoriali cui aderisce, in materia di contrasto alle molestie sui luoghi di lavoro </a:t>
            </a: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D80AE6B4-4B0A-4761-9DAC-0C66FC333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5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br>
              <a:rPr lang="en-US" sz="3600" dirty="0">
                <a:solidFill>
                  <a:schemeClr val="tx2"/>
                </a:solidFill>
              </a:rPr>
            </a:br>
            <a:r>
              <a:rPr lang="it-IT" sz="3600" dirty="0" err="1">
                <a:solidFill>
                  <a:schemeClr val="tx2"/>
                </a:solidFill>
              </a:rPr>
              <a:t>Attivita</a:t>
            </a:r>
            <a:r>
              <a:rPr lang="it-IT" sz="3600" dirty="0">
                <a:solidFill>
                  <a:schemeClr val="tx2"/>
                </a:solidFill>
              </a:rPr>
              <a:t>̀ di prevenzione di ogni forma di abuso fisico, verbale, digitale (molestia) sui luoghi di lavoro 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it-IT" sz="1800" dirty="0">
                <a:latin typeface="ArialMT"/>
              </a:rPr>
              <a:t>I</a:t>
            </a:r>
            <a:r>
              <a:rPr lang="it-IT" sz="1800" dirty="0">
                <a:effectLst/>
                <a:latin typeface="ArialMT"/>
              </a:rPr>
              <a:t>n particolare, l’organizzazione deve: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individuare il rischio di ogni forma di abuso fisico, verbale, digitale (molestia) alla luce della Salute e Sicurezza sul Luogo di Lavoro;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preparare un Piano per la prevenzione e gestione delle molestie sul lavoro;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prevedere una specifica formazione a tutti i livelli, con frequenza definita, sulla “tolleranza zero” rispetto ad ogni forma di violenza nei confronti dei/delle dipendenti, incluse le molestie sessuali (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sexual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harassment</a:t>
            </a:r>
            <a:r>
              <a:rPr lang="it-IT" sz="1800" dirty="0">
                <a:effectLst/>
                <a:latin typeface="ArialMT"/>
              </a:rPr>
              <a:t>) in ogni forma;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prevedere una metodologia di segnalazione anonima di questa tipologia di accadimenti a tutela dei/delle dipendenti che segnalano; </a:t>
            </a:r>
            <a:endParaRPr lang="it-IT" sz="12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AF4D28D1-512F-4BAA-7F52-EC1186404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2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D0EF1FF-F5C5-BDF1-DFC4-3B31AF5A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br>
              <a:rPr lang="en-US" sz="3600" dirty="0">
                <a:solidFill>
                  <a:schemeClr val="tx2"/>
                </a:solidFill>
              </a:rPr>
            </a:br>
            <a:r>
              <a:rPr lang="it-IT" sz="3600" dirty="0" err="1">
                <a:solidFill>
                  <a:schemeClr val="tx2"/>
                </a:solidFill>
              </a:rPr>
              <a:t>Attivita</a:t>
            </a:r>
            <a:r>
              <a:rPr lang="it-IT" sz="3600" dirty="0">
                <a:solidFill>
                  <a:schemeClr val="tx2"/>
                </a:solidFill>
              </a:rPr>
              <a:t>̀ di prevenzione di ogni forma di abuso fisico, verbale, digitale (molestia) sui luoghi di lavoro 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76C15-8449-3EFA-927D-4047E5FE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242371"/>
            <a:ext cx="5221224" cy="6239661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lnSpc>
                <a:spcPct val="17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pianificare e attuare delle verifiche (survey) presso i/le dipendenti, indagando se hanno vissuto personalmente esperienze di atteggiamenti di questo tipo, che hanno provocato disagio o turbamento, all’interno o nello svolgimento del proprio lavoro all’esterno (atteggiamenti sessisti, comportamenti o situazioni di mancanza di rispetto);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valutare gli ambienti di lavoro anche da questo punto di vista; prevedere una valutazione dei rischi e analisi eventi avversi segnalati; </a:t>
            </a:r>
            <a:endParaRPr lang="it-IT" sz="1200" dirty="0"/>
          </a:p>
          <a:p>
            <a:pPr marL="342900" indent="-342900">
              <a:lnSpc>
                <a:spcPct val="170000"/>
              </a:lnSpc>
              <a:buFont typeface="+mj-lt"/>
              <a:buAutoNum type="arabicPeriod" startAt="5"/>
            </a:pPr>
            <a:r>
              <a:rPr lang="it-IT" sz="1800" dirty="0">
                <a:effectLst/>
                <a:latin typeface="ArialMT"/>
              </a:rPr>
              <a:t>assicurare una costante attenzione al linguaggio utilizzato, sensibilizzando una comunicazione il </a:t>
            </a:r>
            <a:r>
              <a:rPr lang="it-IT" sz="1800" dirty="0" err="1">
                <a:effectLst/>
                <a:latin typeface="ArialMT"/>
              </a:rPr>
              <a:t>piu</a:t>
            </a:r>
            <a:r>
              <a:rPr lang="it-IT" sz="1800" dirty="0">
                <a:effectLst/>
                <a:latin typeface="ArialMT"/>
              </a:rPr>
              <a:t>̀ possibile gentile e neutrale. </a:t>
            </a:r>
            <a:endParaRPr lang="it-IT" sz="1200" dirty="0"/>
          </a:p>
          <a:p>
            <a:pPr marL="0" indent="0">
              <a:buNone/>
            </a:pPr>
            <a:endParaRPr lang="it-IT" sz="18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80E1064B-2B79-FE2C-250D-AFB96A9E8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9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Attuazione del 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Piano strategico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384619"/>
            <a:ext cx="5221224" cy="5230368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800" dirty="0">
                <a:effectLst/>
                <a:latin typeface="ArialMT"/>
              </a:rPr>
              <a:t>L’organizzazione deve attuare le azioni ed i monitoraggi definiti nel piano, tenendo conto i tutti gli argomenti richiesti ed in particolare fornendo: </a:t>
            </a:r>
            <a:endParaRPr lang="it-IT" sz="12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istruzioni scritte sulle modalità di attuazione e di monitoraggio, ove applicabile;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i="1" u="sng" dirty="0">
                <a:effectLst/>
                <a:latin typeface="ArialMT"/>
              </a:rPr>
              <a:t>formazione generale e specifica, a tutti i livelli, inclusi quelli contro i pregiudizi e gli stereotipi legati al gen</a:t>
            </a:r>
            <a:r>
              <a:rPr lang="it-IT" sz="1800" u="sng" dirty="0">
                <a:effectLst/>
                <a:latin typeface="ArialMT"/>
              </a:rPr>
              <a:t>ere. </a:t>
            </a:r>
            <a:endParaRPr lang="it-IT" sz="1200" u="sng" dirty="0">
              <a:effectLst/>
            </a:endParaRP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800" dirty="0">
                <a:latin typeface="ArialMT"/>
              </a:rPr>
              <a:t>d</a:t>
            </a:r>
            <a:r>
              <a:rPr lang="it-IT" sz="1800" dirty="0">
                <a:effectLst/>
                <a:latin typeface="ArialMT"/>
              </a:rPr>
              <a:t>evono essere predisposti corsi di formazione sui principi etici, sui temi e sulle modalità operative adottati dall’organizzazione, per garantire l’efficacia della politica per la parità di genere. </a:t>
            </a:r>
          </a:p>
          <a:p>
            <a:pPr marL="360363" indent="0">
              <a:lnSpc>
                <a:spcPct val="160000"/>
              </a:lnSpc>
              <a:buNone/>
            </a:pPr>
            <a:r>
              <a:rPr lang="it-IT" sz="1800" i="1" dirty="0">
                <a:latin typeface="ArialMT"/>
              </a:rPr>
              <a:t>(</a:t>
            </a:r>
            <a:r>
              <a:rPr lang="it-IT" sz="1800" i="1" dirty="0">
                <a:effectLst/>
                <a:latin typeface="ArialMT"/>
              </a:rPr>
              <a:t>Tali corsi sono indirizzati a tutto il personale, come opportuno; in particolare per le persone che occupano posizioni manageriali devono riguardare i principi, i temi e gli obbiettivi che ricadono sotto le specifiche responsabilità.) </a:t>
            </a:r>
            <a:endParaRPr lang="it-IT" sz="12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9EAB94-AE3D-DBA8-1142-896D63BDCACC}"/>
              </a:ext>
            </a:extLst>
          </p:cNvPr>
          <p:cNvSpPr txBox="1"/>
          <p:nvPr/>
        </p:nvSpPr>
        <p:spPr>
          <a:xfrm>
            <a:off x="4121063" y="5812077"/>
            <a:ext cx="7891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hlinkClick r:id="rId3"/>
              </a:rPr>
              <a:t>Piano di uguaglianza di Genere – Università Cà Foscari Venezia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hlinkClick r:id="rId4"/>
              </a:rPr>
              <a:t>Piano parità di genere – Agenzia prevenzione ambiente energia Emilia Romagna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>
                <a:hlinkClick r:id="rId5"/>
              </a:rPr>
              <a:t>Piano strategico – Ordine dei commercialisti Milano</a:t>
            </a:r>
            <a:endParaRPr lang="it-IT" dirty="0"/>
          </a:p>
        </p:txBody>
      </p:sp>
      <p:pic>
        <p:nvPicPr>
          <p:cNvPr id="18" name="Grafik 16">
            <a:extLst>
              <a:ext uri="{FF2B5EF4-FFF2-40B4-BE49-F238E27FC236}">
                <a16:creationId xmlns:a16="http://schemas.microsoft.com/office/drawing/2014/main" id="{BD539DD6-8822-E7F2-AB29-F51C4ACD1A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95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3FAE90-339B-6ECC-0537-D943F6BF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Sistema di </a:t>
            </a:r>
            <a:r>
              <a:rPr lang="en-US" sz="5400" dirty="0" err="1"/>
              <a:t>gestione</a:t>
            </a:r>
            <a:endParaRPr lang="en-US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granaggio con bussola che muove ingranaggi">
            <a:extLst>
              <a:ext uri="{FF2B5EF4-FFF2-40B4-BE49-F238E27FC236}">
                <a16:creationId xmlns:a16="http://schemas.microsoft.com/office/drawing/2014/main" id="{793BC271-E749-A00F-B584-ECD3DE620F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4" r="1164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Grafik 16">
            <a:extLst>
              <a:ext uri="{FF2B5EF4-FFF2-40B4-BE49-F238E27FC236}">
                <a16:creationId xmlns:a16="http://schemas.microsoft.com/office/drawing/2014/main" id="{238A66B0-D4A3-2369-77DA-192C722F3A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09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Documentazione del sistema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384619"/>
            <a:ext cx="5221224" cy="5230368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gestire la documentazione del sistema in modo da assicurare che le versioni in vigore siano note agli utilizzatori, chiaramente identificate, preparate, approvate e modificate da chi ne ha l’</a:t>
            </a:r>
            <a:r>
              <a:rPr lang="it-IT" sz="1800" dirty="0" err="1">
                <a:effectLst/>
                <a:latin typeface="ArialMT"/>
              </a:rPr>
              <a:t>autorita</a:t>
            </a:r>
            <a:r>
              <a:rPr lang="it-IT" sz="1800" dirty="0">
                <a:effectLst/>
                <a:latin typeface="ArialMT"/>
              </a:rPr>
              <a:t>̀;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identificare i requisiti normativi specifici rispetto al tema della parità di genere in ambito lavorativo, elencarli mantenendoli aggiornati e comunicarli al proprio interno alle funzioni responsabili della valutazione del loro impatto, della loro presa in carico ed attuazione;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raccogliere e analizzare i dati disaggregati per genere.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CCD6FE-1481-51B1-0F93-E85D888E1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17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Monitoraggio 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degli indicatori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384619"/>
            <a:ext cx="5221224" cy="5230368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raccogliere ed analizzare i KPI generali e specifici relativi all’attuazione del piano strategico;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valutare l’andamento dei KPI con frequenza idonea, come previsto dal piano strategico, e attuare azioni di correzione a fronte di deviazioni.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Gli indicatori devono essere coerenti con la tipologia di organizzazione, la sua dimensione, il settore di riferimento e il contesto, e le parti interessate. </a:t>
            </a:r>
            <a:endParaRPr lang="it-IT" sz="12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1CE5CA7D-C08B-D545-ED65-7412A5343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93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Comunicazione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 interna ed esterna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847" y="508838"/>
            <a:ext cx="5221224" cy="5836878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it-IT" sz="1200" dirty="0">
                <a:effectLst/>
                <a:latin typeface="ArialMT"/>
              </a:rPr>
              <a:t>In relazione alle proprie politiche e risorse, l’organizzazione deve: </a:t>
            </a:r>
            <a:endParaRPr lang="it-IT" sz="9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200" dirty="0">
                <a:effectLst/>
                <a:latin typeface="ArialMT"/>
              </a:rPr>
              <a:t>predisporre e diffondere alle proprie parti interessate (stakeholder) un piano di comunicazione relativo al proprio impegno sui temi della parità di genere (o più in generale sui temi D&amp;I); </a:t>
            </a:r>
            <a:endParaRPr lang="it-IT" sz="900" dirty="0"/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200" dirty="0">
                <a:effectLst/>
                <a:latin typeface="ArialMT"/>
              </a:rPr>
              <a:t>basare la propria comunicazione interna ed esterna (marketing, pubblicità) sulla responsabilità (evitando nelle azioni pubblicitarie lo stereotipo di genere, assicurando una revisione periodica dei materiali e delle strategie di marketing, impegnandosi a diffondere un’immagine positiva di donne e ragazze, utilizzando un linguaggio rispettoso delle differenze di genere);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200" dirty="0">
                <a:effectLst/>
                <a:latin typeface="ArialMT"/>
              </a:rPr>
              <a:t>identificare le parti interessate con le quali instaurare una comunicazione rispetto ai temi della parità di genere, in particolare in ambito lavorativo;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200" dirty="0">
                <a:effectLst/>
                <a:latin typeface="ArialMT"/>
              </a:rPr>
              <a:t>garantire che la comunicazione sia coerente con i principi della politica e con gli obbiettivi stabiliti e attuati attraverso il piano strategico;</a:t>
            </a:r>
          </a:p>
          <a:p>
            <a:pPr marL="342900" indent="-342900">
              <a:lnSpc>
                <a:spcPct val="160000"/>
              </a:lnSpc>
              <a:buFont typeface="+mj-lt"/>
              <a:buAutoNum type="arabicPeriod"/>
            </a:pPr>
            <a:r>
              <a:rPr lang="it-IT" sz="1200" dirty="0">
                <a:effectLst/>
                <a:latin typeface="ArialMT"/>
              </a:rPr>
              <a:t>allineare la comunicazione interna ed esterna ai valori e alla cultura aziendale. </a:t>
            </a:r>
            <a:endParaRPr lang="it-IT" sz="9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4AE86741-84EC-5E39-6A03-FEACFEE86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Audit interni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it-IT" sz="1200" dirty="0">
                <a:latin typeface="ArialMT"/>
              </a:rPr>
              <a:t>L</a:t>
            </a:r>
            <a:r>
              <a:rPr lang="it-IT" sz="1200" dirty="0">
                <a:effectLst/>
                <a:latin typeface="ArialMT"/>
              </a:rPr>
              <a:t>’organizzazione deve:</a:t>
            </a:r>
          </a:p>
          <a:p>
            <a:pPr>
              <a:lnSpc>
                <a:spcPct val="170000"/>
              </a:lnSpc>
              <a:spcBef>
                <a:spcPts val="0"/>
              </a:spcBef>
              <a:buFontTx/>
              <a:buChar char="-"/>
            </a:pPr>
            <a:r>
              <a:rPr lang="it-IT" sz="1200" dirty="0">
                <a:effectLst/>
                <a:latin typeface="ArialMT"/>
              </a:rPr>
              <a:t>pianificare,</a:t>
            </a:r>
          </a:p>
          <a:p>
            <a:pPr>
              <a:lnSpc>
                <a:spcPct val="170000"/>
              </a:lnSpc>
              <a:spcBef>
                <a:spcPts val="0"/>
              </a:spcBef>
              <a:buFontTx/>
              <a:buChar char="-"/>
            </a:pPr>
            <a:r>
              <a:rPr lang="it-IT" sz="1200" dirty="0">
                <a:effectLst/>
                <a:latin typeface="ArialMT"/>
              </a:rPr>
              <a:t>attuare,</a:t>
            </a:r>
          </a:p>
          <a:p>
            <a:pPr>
              <a:lnSpc>
                <a:spcPct val="170000"/>
              </a:lnSpc>
              <a:spcBef>
                <a:spcPts val="0"/>
              </a:spcBef>
              <a:buFontTx/>
              <a:buChar char="-"/>
            </a:pPr>
            <a:r>
              <a:rPr lang="it-IT" sz="1200" dirty="0">
                <a:latin typeface="ArialMT"/>
              </a:rPr>
              <a:t>d</a:t>
            </a:r>
            <a:r>
              <a:rPr lang="it-IT" sz="1200" dirty="0">
                <a:effectLst/>
                <a:latin typeface="ArialMT"/>
              </a:rPr>
              <a:t>ocumentare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it-IT" sz="1200" dirty="0">
              <a:effectLst/>
              <a:latin typeface="ArialMT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it-IT" sz="1200" dirty="0">
                <a:effectLst/>
                <a:latin typeface="ArialMT"/>
              </a:rPr>
              <a:t>un sistema di </a:t>
            </a:r>
            <a:r>
              <a:rPr lang="it-IT" sz="1200" b="1" u="sng" dirty="0">
                <a:effectLst/>
                <a:latin typeface="ArialMT"/>
              </a:rPr>
              <a:t>audit interni </a:t>
            </a:r>
            <a:r>
              <a:rPr lang="it-IT" sz="1200" dirty="0">
                <a:effectLst/>
                <a:latin typeface="ArialMT"/>
              </a:rPr>
              <a:t>indirizzati alla verifica della reale ed efficace applicazione della politica e delle direttive aziendali sulla parità di genere, nonché del rispetto delle istruzioni e procedure definite a tal fine.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it-IT" sz="1200" dirty="0">
              <a:latin typeface="ArialMT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it-IT" sz="1200" dirty="0">
                <a:effectLst/>
                <a:latin typeface="ArialMT"/>
              </a:rPr>
              <a:t>Gli audit sono attuati secondo le modalità definite dalla </a:t>
            </a:r>
            <a:r>
              <a:rPr lang="it-IT" sz="1200" b="1" u="sng" dirty="0">
                <a:effectLst/>
                <a:latin typeface="ArialMT"/>
              </a:rPr>
              <a:t>UNI EN ISO 19011</a:t>
            </a:r>
            <a:r>
              <a:rPr lang="it-IT" sz="1200" b="1" u="sng" dirty="0">
                <a:latin typeface="ArialMT"/>
              </a:rPr>
              <a:t>.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it-IT" sz="1200" b="1" u="sng" dirty="0">
              <a:latin typeface="ArialMT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it-IT" sz="1200" b="1" u="sng" dirty="0">
                <a:effectLst/>
                <a:latin typeface="ArialMT"/>
              </a:rPr>
              <a:t>L’audit deve essere condotto </a:t>
            </a:r>
            <a:r>
              <a:rPr lang="it-IT" sz="1200" dirty="0">
                <a:effectLst/>
                <a:latin typeface="ArialMT"/>
              </a:rPr>
              <a:t>con team indipendenti rispetto alle attività verificate, competenti sulla base di requisiti definiti dal sistema e bilanciati in termini di genere. 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it-IT" sz="1200" dirty="0">
              <a:effectLst/>
              <a:latin typeface="ArialMT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it-IT" sz="1200" dirty="0">
                <a:effectLst/>
                <a:latin typeface="ArialMT"/>
              </a:rPr>
              <a:t>Gli audit devono essere pianificati, comunicati e finalizzati a raccogliere le evidenze oggettive della conformità, segnalate le deviazioni, che devono essere gestite secondo regole definite. </a:t>
            </a:r>
            <a:endParaRPr lang="it-IT" sz="7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9F803BA3-1324-9675-F69C-7D9B0103A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91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Revisione periodica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L’organizzazione deve pianificare, attuare e </a:t>
            </a:r>
            <a:r>
              <a:rPr lang="it-IT" sz="1800" b="1" u="sng" dirty="0">
                <a:effectLst/>
                <a:latin typeface="ArialMT"/>
              </a:rPr>
              <a:t>mantenere registrazione </a:t>
            </a:r>
            <a:r>
              <a:rPr lang="it-IT" sz="1800" dirty="0">
                <a:effectLst/>
                <a:latin typeface="ArialMT"/>
              </a:rPr>
              <a:t>di una </a:t>
            </a: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revisione periodica</a:t>
            </a:r>
            <a:r>
              <a:rPr lang="it-IT" sz="1800" dirty="0">
                <a:effectLst/>
                <a:latin typeface="ArialMT"/>
              </a:rPr>
              <a:t> del sistema da parte dell’</a:t>
            </a:r>
            <a:r>
              <a:rPr lang="it-IT" sz="1800" i="1" dirty="0">
                <a:effectLst/>
                <a:latin typeface="ArialMT"/>
              </a:rPr>
              <a:t>Alta Direzione</a:t>
            </a:r>
            <a:r>
              <a:rPr lang="it-IT" sz="1800" dirty="0">
                <a:effectLst/>
                <a:latin typeface="ArialMT"/>
              </a:rPr>
              <a:t> con coinvolgimento del </a:t>
            </a:r>
            <a:r>
              <a:rPr lang="it-IT" sz="1800" i="1" dirty="0">
                <a:effectLst/>
                <a:latin typeface="ArialMT"/>
              </a:rPr>
              <a:t>comitato guida </a:t>
            </a:r>
            <a:r>
              <a:rPr lang="it-IT" sz="1800" dirty="0">
                <a:effectLst/>
                <a:latin typeface="ArialMT"/>
              </a:rPr>
              <a:t>e </a:t>
            </a:r>
            <a:r>
              <a:rPr lang="it-IT" sz="1800" u="sng" dirty="0">
                <a:effectLst/>
                <a:latin typeface="ArialMT"/>
              </a:rPr>
              <a:t>delle funzioni responsabili dei temi individuati nel piano</a:t>
            </a:r>
            <a:r>
              <a:rPr lang="it-IT" sz="1800" dirty="0">
                <a:effectLst/>
                <a:latin typeface="ArialMT"/>
              </a:rPr>
              <a:t>, </a:t>
            </a: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con frequenza almeno annuale</a:t>
            </a:r>
            <a:r>
              <a:rPr lang="it-IT" sz="1800" b="1" u="sng" dirty="0">
                <a:solidFill>
                  <a:schemeClr val="accent1"/>
                </a:solidFill>
                <a:latin typeface="ArialMT"/>
              </a:rPr>
              <a:t>.</a:t>
            </a:r>
            <a:endParaRPr lang="it-IT" sz="1800" dirty="0"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8727B187-F417-6198-F4AF-F4B030F63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92" y="715466"/>
            <a:ext cx="6382692" cy="5786251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Le </a:t>
            </a:r>
            <a:r>
              <a:rPr lang="it-IT" sz="1800" dirty="0">
                <a:effectLst/>
                <a:latin typeface="Calibri,Bold"/>
              </a:rPr>
              <a:t>aziende pubbliche o private </a:t>
            </a:r>
            <a:r>
              <a:rPr lang="it-IT" sz="1800" dirty="0">
                <a:effectLst/>
                <a:latin typeface="Calibri" panose="020F0502020204030204" pitchFamily="34" charset="0"/>
              </a:rPr>
              <a:t>che occupino da </a:t>
            </a:r>
            <a:r>
              <a:rPr lang="it-IT" sz="1800" dirty="0">
                <a:effectLst/>
                <a:latin typeface="Calibri,Bold"/>
              </a:rPr>
              <a:t>15 </a:t>
            </a:r>
            <a:r>
              <a:rPr lang="it-IT" sz="1800" dirty="0">
                <a:effectLst/>
                <a:latin typeface="Calibri" panose="020F0502020204030204" pitchFamily="34" charset="0"/>
              </a:rPr>
              <a:t>a </a:t>
            </a:r>
            <a:r>
              <a:rPr lang="it-IT" sz="1800" dirty="0">
                <a:effectLst/>
                <a:latin typeface="Calibri,Bold"/>
              </a:rPr>
              <a:t>50 dipendenti</a:t>
            </a:r>
            <a:r>
              <a:rPr lang="it-IT" sz="1800" dirty="0">
                <a:effectLst/>
                <a:latin typeface="Calibri" panose="020F0502020204030204" pitchFamily="34" charset="0"/>
              </a:rPr>
              <a:t>, sono </a:t>
            </a:r>
            <a:r>
              <a:rPr lang="it-IT" sz="1800" dirty="0">
                <a:effectLst/>
                <a:latin typeface="Calibri,Bold"/>
              </a:rPr>
              <a:t>tenute </a:t>
            </a:r>
            <a:r>
              <a:rPr lang="it-IT" sz="1800" dirty="0">
                <a:effectLst/>
                <a:latin typeface="Calibri" panose="020F0502020204030204" pitchFamily="34" charset="0"/>
              </a:rPr>
              <a:t>a </a:t>
            </a:r>
            <a:r>
              <a:rPr lang="it-IT" sz="1800" dirty="0">
                <a:effectLst/>
                <a:latin typeface="Calibri,Bold"/>
              </a:rPr>
              <a:t>consegnare alla stazione appaltante </a:t>
            </a:r>
            <a:r>
              <a:rPr lang="it-IT" sz="1800" dirty="0">
                <a:effectLst/>
                <a:latin typeface="Calibri" panose="020F0502020204030204" pitchFamily="34" charset="0"/>
              </a:rPr>
              <a:t>una </a:t>
            </a:r>
            <a:r>
              <a:rPr lang="it-IT" sz="1800" dirty="0">
                <a:effectLst/>
                <a:latin typeface="Calibri,Bold"/>
              </a:rPr>
              <a:t>relazione di genere </a:t>
            </a:r>
            <a:r>
              <a:rPr lang="it-IT" sz="1800" dirty="0">
                <a:effectLst/>
                <a:latin typeface="Calibri,Italic"/>
              </a:rPr>
              <a:t>«sulla situazione del personale maschile e femminile in ognuna delle professioni ed in relazione allo stato di assunzioni, della formazione, della promozione professionale, dei livelli, dei passaggi di categoria o di qualifica, di altri fenomeni di mobilità, dell'intervento della Cassa integrazione guadagni, dei licenziamenti, dei prepensionamenti e pensionamenti, della retribuzione effettivamente corrisposta»</a:t>
            </a:r>
            <a:r>
              <a:rPr lang="it-IT" sz="1800" dirty="0">
                <a:effectLst/>
                <a:latin typeface="Calibri" panose="020F0502020204030204" pitchFamily="34" charset="0"/>
              </a:rPr>
              <a:t>;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la relazione </a:t>
            </a:r>
            <a:r>
              <a:rPr lang="it-IT" sz="1800" dirty="0">
                <a:effectLst/>
                <a:latin typeface="Calibri,Bold"/>
              </a:rPr>
              <a:t>deve essere trasmessa </a:t>
            </a:r>
            <a:r>
              <a:rPr lang="it-IT" sz="1800" dirty="0">
                <a:effectLst/>
                <a:latin typeface="Calibri" panose="020F0502020204030204" pitchFamily="34" charset="0"/>
              </a:rPr>
              <a:t>anche alle </a:t>
            </a:r>
            <a:r>
              <a:rPr lang="it-IT" sz="1800" dirty="0">
                <a:effectLst/>
                <a:latin typeface="Calibri,Bold"/>
              </a:rPr>
              <a:t>rappresentanze sindacali aziendali </a:t>
            </a:r>
            <a:r>
              <a:rPr lang="it-IT" sz="1800" dirty="0">
                <a:effectLst/>
                <a:latin typeface="Calibri" panose="020F0502020204030204" pitchFamily="34" charset="0"/>
              </a:rPr>
              <a:t>e alla </a:t>
            </a:r>
            <a:r>
              <a:rPr lang="it-IT" sz="1800" dirty="0">
                <a:effectLst/>
                <a:latin typeface="Calibri,Bold"/>
              </a:rPr>
              <a:t>consigliera </a:t>
            </a:r>
            <a:r>
              <a:rPr lang="it-IT" sz="1800" dirty="0">
                <a:effectLst/>
                <a:latin typeface="Calibri" panose="020F0502020204030204" pitchFamily="34" charset="0"/>
              </a:rPr>
              <a:t>/ </a:t>
            </a:r>
            <a:r>
              <a:rPr lang="it-IT" sz="1800" dirty="0">
                <a:effectLst/>
                <a:latin typeface="Calibri,Bold"/>
              </a:rPr>
              <a:t>consigliere regionale di </a:t>
            </a:r>
            <a:r>
              <a:rPr lang="it-IT" sz="1800" dirty="0" err="1">
                <a:effectLst/>
                <a:latin typeface="Calibri,Bold"/>
              </a:rPr>
              <a:t>parita</a:t>
            </a:r>
            <a:r>
              <a:rPr lang="it-IT" sz="1800" dirty="0">
                <a:effectLst/>
                <a:latin typeface="Calibri,Bold"/>
              </a:rPr>
              <a:t>̀</a:t>
            </a:r>
            <a:r>
              <a:rPr lang="it-IT" sz="1800" dirty="0">
                <a:effectLst/>
                <a:latin typeface="Calibri" panose="020F0502020204030204" pitchFamily="34" charset="0"/>
              </a:rPr>
              <a:t>;</a:t>
            </a:r>
            <a:br>
              <a:rPr lang="it-IT" sz="1800" dirty="0">
                <a:effectLst/>
                <a:latin typeface="Calibri" panose="020F0502020204030204" pitchFamily="34" charset="0"/>
              </a:rPr>
            </a:br>
            <a:endParaRPr lang="it-IT" sz="1800" dirty="0">
              <a:solidFill>
                <a:srgbClr val="4F7FBC"/>
              </a:solidFill>
              <a:latin typeface="Wingdings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tali </a:t>
            </a:r>
            <a:r>
              <a:rPr lang="it-IT" sz="1800" dirty="0">
                <a:effectLst/>
                <a:latin typeface="Calibri,Bold"/>
              </a:rPr>
              <a:t>obblighi </a:t>
            </a:r>
            <a:r>
              <a:rPr lang="it-IT" sz="1800" dirty="0">
                <a:effectLst/>
                <a:latin typeface="Calibri" panose="020F0502020204030204" pitchFamily="34" charset="0"/>
              </a:rPr>
              <a:t>devono essere </a:t>
            </a:r>
            <a:r>
              <a:rPr lang="it-IT" sz="1800" dirty="0">
                <a:effectLst/>
                <a:latin typeface="Calibri,Bold"/>
              </a:rPr>
              <a:t>adempiuti </a:t>
            </a:r>
            <a:r>
              <a:rPr lang="it-IT" sz="1800" dirty="0">
                <a:solidFill>
                  <a:srgbClr val="FF0000"/>
                </a:solidFill>
                <a:effectLst/>
                <a:latin typeface="Calibri,Bold"/>
              </a:rPr>
              <a:t>entro 6 mesi </a:t>
            </a:r>
            <a:r>
              <a:rPr lang="it-IT" sz="1800" dirty="0">
                <a:effectLst/>
                <a:latin typeface="Calibri" panose="020F0502020204030204" pitchFamily="34" charset="0"/>
              </a:rPr>
              <a:t>dalla </a:t>
            </a:r>
            <a:r>
              <a:rPr lang="it-IT" sz="1800" dirty="0">
                <a:effectLst/>
                <a:latin typeface="Calibri,Bold"/>
              </a:rPr>
              <a:t>conclusione del contratto</a:t>
            </a:r>
            <a:r>
              <a:rPr lang="it-IT" sz="1800" dirty="0">
                <a:effectLst/>
                <a:latin typeface="Calibri" panose="020F0502020204030204" pitchFamily="34" charset="0"/>
              </a:rPr>
              <a:t>; </a:t>
            </a:r>
            <a:r>
              <a:rPr lang="it-IT" sz="1800" dirty="0">
                <a:effectLst/>
                <a:latin typeface="Calibri,Bold"/>
              </a:rPr>
              <a:t>(comma 3)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4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Revisione periodica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revisione deve valutare come elementi in ingresso: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i risultati delle attività relative alle politiche di parità di genere, pianificazione, attuazione e monitoraggio e sistema di gestione;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la continua congruità del piano strategico</a:t>
            </a:r>
            <a:r>
              <a:rPr lang="it-IT" sz="1800" dirty="0">
                <a:latin typeface="ArialMT"/>
              </a:rPr>
              <a:t>;</a:t>
            </a:r>
            <a:endParaRPr lang="it-IT" sz="1800" dirty="0">
              <a:effectLst/>
              <a:latin typeface="ArialMT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la necessità di aggiornamenti e modifiche, anche a seguito di cambiamenti normativi significativi;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le ulteriori esigenze formative. </a:t>
            </a:r>
            <a:endParaRPr lang="it-IT" sz="10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BE6861E0-5015-B5F8-8BD5-15989618F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7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Miglioramento</a:t>
            </a: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A seguito dei risultati della revisione l’organizzazione può identificare obiettivi ulteriori, che siano specifici, misurabili, raggiungibili, realistici e definiti temporalmente. 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Questi obiettivi devono essere integrati nel piano strategico o in altri documenti del sistema. </a:t>
            </a:r>
            <a:endParaRPr lang="it-IT" sz="12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0081C257-4C28-0829-C84F-AC4B0EF3AC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6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58EAD1-D959-A80A-2E9E-B04E4C66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VERIFICA DI CONFORMITÀ ALLA UNI/</a:t>
            </a:r>
            <a:r>
              <a:rPr lang="en-US" sz="31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PdR</a:t>
            </a: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b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TIPOLOGIE DI EVIDENZE:</a:t>
            </a:r>
            <a:b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QUANTITATIVE</a:t>
            </a:r>
            <a:b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- QUALITATIVE 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Impronta digitale">
            <a:extLst>
              <a:ext uri="{FF2B5EF4-FFF2-40B4-BE49-F238E27FC236}">
                <a16:creationId xmlns:a16="http://schemas.microsoft.com/office/drawing/2014/main" id="{9D8A31CE-85B2-42D8-FBE0-E080835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pic>
        <p:nvPicPr>
          <p:cNvPr id="6" name="Grafik 16">
            <a:extLst>
              <a:ext uri="{FF2B5EF4-FFF2-40B4-BE49-F238E27FC236}">
                <a16:creationId xmlns:a16="http://schemas.microsoft.com/office/drawing/2014/main" id="{8193B740-9928-BE3A-D455-A16727F22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11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Verifica di </a:t>
            </a:r>
            <a:r>
              <a:rPr lang="it-IT" sz="3600" b="1" u="sng" dirty="0" err="1">
                <a:solidFill>
                  <a:schemeClr val="tx2"/>
                </a:solidFill>
              </a:rPr>
              <a:t>conformita</a:t>
            </a:r>
            <a:r>
              <a:rPr lang="it-IT" sz="3600" b="1" u="sng" dirty="0">
                <a:solidFill>
                  <a:schemeClr val="tx2"/>
                </a:solidFill>
              </a:rPr>
              <a:t>̀ alla uni/</a:t>
            </a:r>
            <a:r>
              <a:rPr lang="it-IT" sz="3600" b="1" u="sng" dirty="0" err="1">
                <a:solidFill>
                  <a:schemeClr val="tx2"/>
                </a:solidFill>
              </a:rPr>
              <a:t>pdr</a:t>
            </a:r>
            <a:r>
              <a:rPr lang="it-IT" sz="3600" b="1" u="sng" dirty="0">
                <a:solidFill>
                  <a:schemeClr val="tx2"/>
                </a:solidFill>
              </a:rPr>
              <a:t>: 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tipologie di evidenze quantitative e qualitative 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L’audit interno dovrà raccogliere evidenze oggettive che dimostrino lo stato di conformità di quanto attuato, le evidenze oggettive che possono essere di tipo quantitativo (ossia misurabili oggettivamente: es. KPI, attività svolte o non svolte, trend e misurazioni varie) o qualitativo (ossia valutabili, preferibilmente sulla base di criteri condivisi: documenti dichiarativi di politiche, obbiettivi, comunicazione interna ed esterna, coinvolgimento stakeholder, ecc.). </a:t>
            </a:r>
            <a:endParaRPr lang="it-IT" sz="12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9C05D9CD-08DC-5562-9D5A-96ED48F28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64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Alcuni esempi </a:t>
            </a: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di evidenze quantitative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Report monitoraggio KPI </a:t>
            </a:r>
            <a:endParaRPr lang="it-IT" sz="1200" dirty="0">
              <a:effectLst/>
            </a:endParaRPr>
          </a:p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Budget dedicato alle iniziative sulla parità di genere </a:t>
            </a:r>
            <a:endParaRPr lang="it-IT" sz="1200" dirty="0">
              <a:effectLst/>
            </a:endParaRPr>
          </a:p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Report monitoraggio situazioni non conformi </a:t>
            </a:r>
            <a:endParaRPr lang="it-IT" sz="1200" dirty="0">
              <a:effectLst/>
            </a:endParaRPr>
          </a:p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Piani formativi su parità di genere e sistema di gestione relativo </a:t>
            </a:r>
            <a:endParaRPr lang="it-IT" sz="1200" dirty="0">
              <a:effectLst/>
            </a:endParaRPr>
          </a:p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Check list di riferimento correttamente compilate ed utilizzate </a:t>
            </a:r>
            <a:endParaRPr lang="it-IT" sz="1200" dirty="0">
              <a:effectLst/>
            </a:endParaRPr>
          </a:p>
          <a:p>
            <a:pPr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Eventuale contenzioso sulla tematica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EEA15823-7072-493E-F903-5FD71403E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46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Alcuni esempi </a:t>
            </a: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di evidenze qualitative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Politiche aggiornate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Piano strategico aggiornato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Comunicazione interna ed esterna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Coinvolgimento stakeholder (associazioni, enti pubblici, università, rappresentanze, ecc.)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 err="1">
                <a:effectLst/>
                <a:latin typeface="ArialMT"/>
              </a:rPr>
              <a:t>Attivita</a:t>
            </a:r>
            <a:r>
              <a:rPr lang="it-IT" sz="1800" dirty="0">
                <a:effectLst/>
                <a:latin typeface="ArialMT"/>
              </a:rPr>
              <a:t>̀ di diffusione interne della cultura della parità di genere </a:t>
            </a:r>
            <a:endParaRPr lang="it-IT" sz="1200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r>
              <a:rPr lang="it-IT" sz="1800" dirty="0">
                <a:effectLst/>
                <a:latin typeface="ArialMT"/>
              </a:rPr>
              <a:t>Eventuale partecipazione ad iniziative esterne per la diffusione della cultura della parità di genere </a:t>
            </a:r>
            <a:endParaRPr lang="it-IT" sz="1200" dirty="0"/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1EF681E3-774C-7024-FE0A-8D55702FB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0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90BAA0-8584-FE96-AAE4-91C48BF36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Gestione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delle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situazioni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conformi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egno di spunta">
            <a:extLst>
              <a:ext uri="{FF2B5EF4-FFF2-40B4-BE49-F238E27FC236}">
                <a16:creationId xmlns:a16="http://schemas.microsoft.com/office/drawing/2014/main" id="{33A8A553-52D4-F3D0-F3FD-321C63ABF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  <p:pic>
        <p:nvPicPr>
          <p:cNvPr id="6" name="Grafik 16">
            <a:extLst>
              <a:ext uri="{FF2B5EF4-FFF2-40B4-BE49-F238E27FC236}">
                <a16:creationId xmlns:a16="http://schemas.microsoft.com/office/drawing/2014/main" id="{B22EFBAB-D838-1124-BAFA-DFEBDC8A3C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59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Gestione delle NC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In relazione alle proprie politiche e risorse, l’organizzazione deve: </a:t>
            </a:r>
            <a:endParaRPr lang="it-IT" sz="12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definire una modalità di raccolta, gestione e documentazione delle situazioni non conformi, ovvero definire una modalità di raccolta dei KPI non in linea (deviazioni rispetto ai requisiti individuati nella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, segnalazioni interne, reclami, incidenti rispetto ai temi della </a:t>
            </a:r>
            <a:r>
              <a:rPr lang="it-IT" sz="1800" dirty="0" err="1">
                <a:effectLst/>
                <a:latin typeface="ArialMT"/>
              </a:rPr>
              <a:t>parità̀di</a:t>
            </a:r>
            <a:r>
              <a:rPr lang="it-IT" sz="1800" dirty="0">
                <a:effectLst/>
                <a:latin typeface="ArialMT"/>
              </a:rPr>
              <a:t> genere o alle politiche - ad esempio in un report -, con evidenza delle azioni attuate per risolvere le cause degli accadimenti - es. violazione politiche di selezione e assunzione, reclami rispetto ai temi, analisi eventuali meccanismi di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whistle-blowing</a:t>
            </a:r>
            <a:r>
              <a:rPr lang="it-IT" sz="1800" dirty="0">
                <a:effectLst/>
                <a:latin typeface="ArialMT"/>
              </a:rPr>
              <a:t>, incidenti o segnalazioni di violenze o sopraffazioni, KPI non in linea, ecc.);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garantire che vengano attivati i meccanismi di comunicazione, regolati secondo 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, all’interno dell’organizzazione o al suo esterno quando la situazione è non conforme ai KPI e vengano attuate azioni al fine di rimuovere le cause dell’accadimento.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40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A48D5D7-AC34-44C3-3480-51AE2D8F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Regole</a:t>
            </a:r>
            <a:r>
              <a:rPr lang="en-US" sz="5000" dirty="0"/>
              <a:t> di </a:t>
            </a:r>
            <a:r>
              <a:rPr lang="en-US" sz="5000" dirty="0" err="1"/>
              <a:t>certificazione</a:t>
            </a:r>
            <a:endParaRPr lang="en-US" sz="50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na posizionata sopra riga della firma">
            <a:extLst>
              <a:ext uri="{FF2B5EF4-FFF2-40B4-BE49-F238E27FC236}">
                <a16:creationId xmlns:a16="http://schemas.microsoft.com/office/drawing/2014/main" id="{5FC424A2-45C1-1D17-4D7D-579BC20C5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Grafik 16">
            <a:extLst>
              <a:ext uri="{FF2B5EF4-FFF2-40B4-BE49-F238E27FC236}">
                <a16:creationId xmlns:a16="http://schemas.microsoft.com/office/drawing/2014/main" id="{4246DA66-990E-F1BB-5153-3BA31D6E9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05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Regole di certificazione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L’attività di certificazione avviene secondo le regole definite per gli organismi di certificazione dalla UNI CEI EN ISO/IEC 17021-1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certificazione ai sensi della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 può essere richiesta da qualunque tipo di organizzazione, di qualsiasi dimensione e forma giuridica, operante nel settore pubblico o privato. </a:t>
            </a:r>
            <a:endParaRPr lang="it-IT" sz="10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97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92" y="715466"/>
            <a:ext cx="6382692" cy="5786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solidFill>
                  <a:srgbClr val="FF0000"/>
                </a:solidFill>
                <a:effectLst/>
                <a:latin typeface="Calibri,Bold"/>
              </a:rPr>
              <a:t>N.B.</a:t>
            </a:r>
            <a:r>
              <a:rPr lang="it-IT" sz="1800" dirty="0">
                <a:effectLst/>
                <a:latin typeface="Calibri" panose="020F0502020204030204" pitchFamily="34" charset="0"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il </a:t>
            </a:r>
            <a:r>
              <a:rPr lang="it-IT" sz="1800" dirty="0">
                <a:effectLst/>
                <a:latin typeface="Calibri,Bold"/>
              </a:rPr>
              <a:t>mancato adempimento </a:t>
            </a:r>
            <a:r>
              <a:rPr lang="it-IT" sz="1800" dirty="0">
                <a:effectLst/>
                <a:latin typeface="Calibri" panose="020F0502020204030204" pitchFamily="34" charset="0"/>
              </a:rPr>
              <a:t>di tali obblighi </a:t>
            </a:r>
            <a:r>
              <a:rPr lang="it-IT" sz="1800" dirty="0">
                <a:effectLst/>
                <a:latin typeface="Calibri,Bold"/>
              </a:rPr>
              <a:t>entro il termine stabilito </a:t>
            </a:r>
            <a:r>
              <a:rPr lang="it-IT" sz="1800" dirty="0">
                <a:effectLst/>
                <a:latin typeface="Calibri" panose="020F0502020204030204" pitchFamily="34" charset="0"/>
              </a:rPr>
              <a:t>determina l’</a:t>
            </a:r>
            <a:r>
              <a:rPr lang="it-IT" sz="1800" dirty="0">
                <a:effectLst/>
                <a:latin typeface="Calibri,Bold"/>
              </a:rPr>
              <a:t>applicazione delle penali </a:t>
            </a:r>
            <a:r>
              <a:rPr lang="it-IT" sz="1800" dirty="0">
                <a:effectLst/>
                <a:latin typeface="Calibri" panose="020F0502020204030204" pitchFamily="34" charset="0"/>
              </a:rPr>
              <a:t>di cui al comma 6 e l’</a:t>
            </a:r>
            <a:r>
              <a:rPr lang="it-IT" sz="1800" dirty="0">
                <a:effectLst/>
                <a:latin typeface="Calibri,Bold"/>
              </a:rPr>
              <a:t>impossibilità di partecipare</a:t>
            </a:r>
            <a:r>
              <a:rPr lang="it-IT" sz="1800" dirty="0">
                <a:effectLst/>
                <a:latin typeface="Calibri" panose="020F0502020204030204" pitchFamily="34" charset="0"/>
              </a:rPr>
              <a:t>, in qualsiasi forma, per un periodo di </a:t>
            </a:r>
            <a:r>
              <a:rPr lang="it-IT" sz="1800" b="1" u="sng" dirty="0">
                <a:effectLst/>
                <a:latin typeface="Calibri" panose="020F0502020204030204" pitchFamily="34" charset="0"/>
              </a:rPr>
              <a:t>12 mesi </a:t>
            </a:r>
            <a:r>
              <a:rPr lang="it-IT" sz="1800" dirty="0">
                <a:effectLst/>
                <a:latin typeface="Calibri" panose="020F0502020204030204" pitchFamily="34" charset="0"/>
              </a:rPr>
              <a:t>a ulteriori </a:t>
            </a:r>
            <a:r>
              <a:rPr lang="it-IT" sz="1800" dirty="0">
                <a:effectLst/>
                <a:latin typeface="Calibri,Bold"/>
              </a:rPr>
              <a:t>procedure di affidamento afferenti </a:t>
            </a:r>
            <a:r>
              <a:rPr lang="it-IT" sz="1800" dirty="0">
                <a:effectLst/>
                <a:latin typeface="Calibri" panose="020F0502020204030204" pitchFamily="34" charset="0"/>
              </a:rPr>
              <a:t>agli </a:t>
            </a:r>
            <a:r>
              <a:rPr lang="it-IT" sz="1800" dirty="0">
                <a:effectLst/>
                <a:latin typeface="Calibri,Bold"/>
              </a:rPr>
              <a:t>investimenti pubblici finanziati</a:t>
            </a:r>
            <a:r>
              <a:rPr lang="it-IT" sz="1800" dirty="0">
                <a:effectLst/>
                <a:latin typeface="Calibri" panose="020F0502020204030204" pitchFamily="34" charset="0"/>
              </a:rPr>
              <a:t>, in tutto o in parte, dalle </a:t>
            </a:r>
            <a:r>
              <a:rPr lang="it-IT" sz="1800" dirty="0">
                <a:effectLst/>
                <a:latin typeface="Calibri,Bold"/>
              </a:rPr>
              <a:t>risorse connesse al PNRR</a:t>
            </a:r>
            <a:r>
              <a:rPr lang="it-IT" sz="1800" dirty="0">
                <a:effectLst/>
                <a:latin typeface="Calibri" panose="020F0502020204030204" pitchFamily="34" charset="0"/>
              </a:rPr>
              <a:t>. </a:t>
            </a:r>
            <a:endParaRPr lang="it-IT" sz="1200" dirty="0">
              <a:effectLst/>
            </a:endParaRPr>
          </a:p>
          <a:p>
            <a:pPr>
              <a:lnSpc>
                <a:spcPct val="150000"/>
              </a:lnSpc>
              <a:buClr>
                <a:srgbClr val="C00000"/>
              </a:buClr>
              <a:buFont typeface="Font di sistema regolare"/>
              <a:buChar char="-"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Regole di certificazione</a:t>
            </a:r>
            <a:br>
              <a:rPr lang="it-IT" sz="3600" b="1" u="sng" dirty="0">
                <a:solidFill>
                  <a:schemeClr val="tx2"/>
                </a:solidFill>
              </a:rPr>
            </a:br>
            <a:br>
              <a:rPr lang="it-IT" sz="3600" b="1" u="sng" dirty="0">
                <a:solidFill>
                  <a:schemeClr val="tx2"/>
                </a:solidFill>
              </a:rPr>
            </a:br>
            <a:r>
              <a:rPr lang="it-IT" sz="3600" b="1" u="sng" dirty="0">
                <a:solidFill>
                  <a:schemeClr val="tx2"/>
                </a:solidFill>
              </a:rPr>
              <a:t>Possibili esclusioni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certificazione viene rilasciata a una entità giuridica (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legal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entity</a:t>
            </a:r>
            <a:r>
              <a:rPr lang="it-IT" sz="1800" dirty="0">
                <a:effectLst/>
                <a:latin typeface="ArialMT"/>
              </a:rPr>
              <a:t>) o, con le precisazioni di seguito descritte, a “un gruppo di società”, e deve considerare: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tutti i siti,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filiali,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sedi secondarie, 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it-IT" sz="1800" dirty="0">
                <a:effectLst/>
                <a:latin typeface="ArialMT"/>
              </a:rPr>
              <a:t>attività e processi effettivamente svolti dall’organizzazione.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È possibile rilasciare una certificazione di “gruppo” che ricomprenda diverse entità giuridiche, ma solo in presenza di una struttura organizzativa “</a:t>
            </a:r>
            <a:r>
              <a:rPr lang="it-IT" sz="1800" b="1" u="sng" dirty="0">
                <a:effectLst/>
                <a:latin typeface="ArialMT"/>
              </a:rPr>
              <a:t>centralizzata</a:t>
            </a:r>
            <a:r>
              <a:rPr lang="it-IT" sz="1800" dirty="0">
                <a:effectLst/>
                <a:latin typeface="ArialMT"/>
              </a:rPr>
              <a:t>” che gestisce e controlla la compliance per tutte le società del gruppo (si veda IAF MD01).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Non sono ammesse esclusioni di processi/funzioni</a:t>
            </a:r>
            <a:r>
              <a:rPr lang="it-IT" sz="1800" dirty="0">
                <a:effectLst/>
                <a:latin typeface="ArialMT"/>
              </a:rPr>
              <a:t>, mentre è possibile escludere, in una certificazione di gruppo, delle singole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legal</a:t>
            </a:r>
            <a:r>
              <a:rPr lang="it-IT" sz="1800" i="1" dirty="0">
                <a:effectLst/>
                <a:latin typeface="Arial" panose="020B0604020202020204" pitchFamily="34" charset="0"/>
              </a:rPr>
              <a:t> </a:t>
            </a:r>
            <a:r>
              <a:rPr lang="it-IT" sz="1800" i="1" dirty="0" err="1">
                <a:effectLst/>
                <a:latin typeface="Arial" panose="020B0604020202020204" pitchFamily="34" charset="0"/>
              </a:rPr>
              <a:t>entity</a:t>
            </a:r>
            <a:r>
              <a:rPr lang="it-IT" sz="1800" dirty="0">
                <a:effectLst/>
                <a:latin typeface="ArialMT"/>
              </a:rPr>
              <a:t>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Considerato infine il contesto normativo e occupazionale, che può cambiare tra Stato e Stato, è possibile limitare la certificazione ad una sola Nazione.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325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Gruppo di verifica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Nel gruppo di audit le competenze si ritengono soddisfatte quando, tenendo conto delle competenze complessive del gruppo (auditor ed eventuali esperti/e tecnici/che) sia presente: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almeno un/una componente qualificato/a per le valutazioni di sistemi di gestione per la qualità ai sensi della norma UNI EN ISO 9001. Tale componente deve altresì dimostrare la conoscenza approfondita e documentata della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 e della linea guida UNI ISO 30415 Gestione delle risorse umane - Diversità e inclusione.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01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Gruppo di verifica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Nel gruppo di verifica, in aggiunta alle competenze sui sistemi di gestione e alla gestione degli audit, devono essere presenti: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it-IT" sz="1800" dirty="0">
                <a:effectLst/>
                <a:latin typeface="ArialMT"/>
              </a:rPr>
              <a:t>un/una avvocato/a giuslavorista o un/una consulente del lavoro purché iscritti da almeno </a:t>
            </a:r>
            <a:r>
              <a:rPr lang="it-IT" sz="1800" b="1" u="sng" dirty="0">
                <a:solidFill>
                  <a:schemeClr val="accent1"/>
                </a:solidFill>
                <a:effectLst/>
                <a:latin typeface="ArialMT"/>
              </a:rPr>
              <a:t>5 anni </a:t>
            </a:r>
            <a:r>
              <a:rPr lang="it-IT" sz="1800" dirty="0">
                <a:effectLst/>
                <a:latin typeface="ArialMT"/>
              </a:rPr>
              <a:t>al relativo albo professionale;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b="1" u="sng" dirty="0">
                <a:effectLst/>
                <a:latin typeface="ArialMT"/>
              </a:rPr>
              <a:t>oppure</a:t>
            </a:r>
            <a:r>
              <a:rPr lang="it-IT" sz="1800" dirty="0">
                <a:effectLst/>
                <a:latin typeface="ArialMT"/>
              </a:rPr>
              <a:t>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lphaLcPeriod" startAt="2"/>
            </a:pPr>
            <a:r>
              <a:rPr lang="it-IT" sz="1800" dirty="0">
                <a:effectLst/>
                <a:latin typeface="ArialMT"/>
              </a:rPr>
              <a:t>altro/altra professionista che dimostri significativa e consolidata esperienza documentata nel settore specifico, oggetto della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125, del Paese dell’organizzazione </a:t>
            </a:r>
            <a:r>
              <a:rPr lang="it-IT" sz="1800" dirty="0" err="1">
                <a:effectLst/>
                <a:latin typeface="ArialMT"/>
              </a:rPr>
              <a:t>auditata</a:t>
            </a:r>
            <a:r>
              <a:rPr lang="it-IT" sz="1800" dirty="0">
                <a:effectLst/>
                <a:latin typeface="ArialMT"/>
              </a:rPr>
              <a:t> e conoscenza della normativa applicabile.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Nel team di verifica possono partecipare anche altri/e esperti/e, scelti di volta in volta in base al contesto di riferimento e tenendo in considerazione le 6 aree di riferimento che devono essere sottoposte a valutazione.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presenza di altri/e esperti/e non è obbligatoria ma eventualmente necessaria per completare le competenze del gruppo di audit se non già soddisfatte.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4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Tempi di audit e periodicità degli audit di terza parte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Si applicano i requisiti applicabili della UNI CEI EN ISO/IEC 17021-1.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Si applica il documento IAF MD 05: </a:t>
            </a:r>
            <a:r>
              <a:rPr lang="it-IT" sz="1800" dirty="0" err="1">
                <a:effectLst/>
                <a:latin typeface="ArialMT"/>
              </a:rPr>
              <a:t>Table</a:t>
            </a:r>
            <a:r>
              <a:rPr lang="it-IT" sz="1800" dirty="0">
                <a:effectLst/>
                <a:latin typeface="ArialMT"/>
              </a:rPr>
              <a:t> QMS 1 - Quality Management Systems Low Risk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800" dirty="0">
              <a:effectLst/>
              <a:latin typeface="ArialM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i="1" dirty="0">
                <a:solidFill>
                  <a:schemeClr val="accent1"/>
                </a:solidFill>
                <a:effectLst/>
                <a:latin typeface="ArialMT"/>
              </a:rPr>
              <a:t>Il tempo impiegato dagli/dalle esperti/e (esperti/e tecnici/che e avvocati/e), ai fini della durata dell’audit, può essere conteggiato al 50%. </a:t>
            </a:r>
            <a:endParaRPr lang="it-IT" sz="1200" i="1" dirty="0">
              <a:solidFill>
                <a:schemeClr val="accent1"/>
              </a:solidFill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presenza dell’esperto/a è necessaria quando vengono valutati gli indicatori aziendali previsti nella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125. 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Iter per la certificazione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  <p:sp>
        <p:nvSpPr>
          <p:cNvPr id="4" name="Cubo 3">
            <a:extLst>
              <a:ext uri="{FF2B5EF4-FFF2-40B4-BE49-F238E27FC236}">
                <a16:creationId xmlns:a16="http://schemas.microsoft.com/office/drawing/2014/main" id="{76B6DC6F-E1B3-6332-A337-A8D6DBA57867}"/>
              </a:ext>
            </a:extLst>
          </p:cNvPr>
          <p:cNvSpPr/>
          <p:nvPr/>
        </p:nvSpPr>
        <p:spPr>
          <a:xfrm>
            <a:off x="7315200" y="508838"/>
            <a:ext cx="1656784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Raccolta informazioni</a:t>
            </a:r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92AC6D5E-5C35-1CF6-F874-30E7313E2B6C}"/>
              </a:ext>
            </a:extLst>
          </p:cNvPr>
          <p:cNvSpPr/>
          <p:nvPr/>
        </p:nvSpPr>
        <p:spPr>
          <a:xfrm>
            <a:off x="7467600" y="661238"/>
            <a:ext cx="1656784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Offerta</a:t>
            </a:r>
          </a:p>
        </p:txBody>
      </p:sp>
      <p:sp>
        <p:nvSpPr>
          <p:cNvPr id="9" name="Cubo 8">
            <a:extLst>
              <a:ext uri="{FF2B5EF4-FFF2-40B4-BE49-F238E27FC236}">
                <a16:creationId xmlns:a16="http://schemas.microsoft.com/office/drawing/2014/main" id="{A0AC6B66-CC65-BC05-5663-C698ABB85DC0}"/>
              </a:ext>
            </a:extLst>
          </p:cNvPr>
          <p:cNvSpPr/>
          <p:nvPr/>
        </p:nvSpPr>
        <p:spPr>
          <a:xfrm>
            <a:off x="7619999" y="813638"/>
            <a:ext cx="1840871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Audit di certificazione</a:t>
            </a:r>
          </a:p>
          <a:p>
            <a:pPr algn="ctr"/>
            <a:r>
              <a:rPr lang="it-IT" dirty="0"/>
              <a:t>ST1 + St2</a:t>
            </a: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FC4D7CFD-EE2F-3C4C-D1A9-9FA0C095D02F}"/>
              </a:ext>
            </a:extLst>
          </p:cNvPr>
          <p:cNvSpPr/>
          <p:nvPr/>
        </p:nvSpPr>
        <p:spPr>
          <a:xfrm>
            <a:off x="7772399" y="966038"/>
            <a:ext cx="1840871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Revisione comitato tecnico</a:t>
            </a:r>
          </a:p>
        </p:txBody>
      </p:sp>
      <p:sp>
        <p:nvSpPr>
          <p:cNvPr id="17" name="Cubo 16">
            <a:extLst>
              <a:ext uri="{FF2B5EF4-FFF2-40B4-BE49-F238E27FC236}">
                <a16:creationId xmlns:a16="http://schemas.microsoft.com/office/drawing/2014/main" id="{79BA6DC5-6F64-AE73-83A2-F70A193C0370}"/>
              </a:ext>
            </a:extLst>
          </p:cNvPr>
          <p:cNvSpPr/>
          <p:nvPr/>
        </p:nvSpPr>
        <p:spPr>
          <a:xfrm>
            <a:off x="7924799" y="1118438"/>
            <a:ext cx="1840871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Emissione del certificato</a:t>
            </a:r>
          </a:p>
        </p:txBody>
      </p:sp>
      <p:sp>
        <p:nvSpPr>
          <p:cNvPr id="18" name="Cubo 17">
            <a:extLst>
              <a:ext uri="{FF2B5EF4-FFF2-40B4-BE49-F238E27FC236}">
                <a16:creationId xmlns:a16="http://schemas.microsoft.com/office/drawing/2014/main" id="{91187A29-ACFB-9D25-B56E-50DF56E5D331}"/>
              </a:ext>
            </a:extLst>
          </p:cNvPr>
          <p:cNvSpPr/>
          <p:nvPr/>
        </p:nvSpPr>
        <p:spPr>
          <a:xfrm>
            <a:off x="8077199" y="1270838"/>
            <a:ext cx="1840871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1* e 2* sorveglianza</a:t>
            </a:r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6666ADF0-D0E9-A84F-EA39-0C338DF553F4}"/>
              </a:ext>
            </a:extLst>
          </p:cNvPr>
          <p:cNvSpPr/>
          <p:nvPr/>
        </p:nvSpPr>
        <p:spPr>
          <a:xfrm>
            <a:off x="8372192" y="889838"/>
            <a:ext cx="1840871" cy="941560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Ricertificazione</a:t>
            </a:r>
          </a:p>
        </p:txBody>
      </p:sp>
      <p:sp>
        <p:nvSpPr>
          <p:cNvPr id="20" name="Esagono orizzontale 19">
            <a:extLst>
              <a:ext uri="{FF2B5EF4-FFF2-40B4-BE49-F238E27FC236}">
                <a16:creationId xmlns:a16="http://schemas.microsoft.com/office/drawing/2014/main" id="{AA1DD225-8977-D075-D1EA-8B0D2042515B}"/>
              </a:ext>
            </a:extLst>
          </p:cNvPr>
          <p:cNvSpPr/>
          <p:nvPr/>
        </p:nvSpPr>
        <p:spPr>
          <a:xfrm>
            <a:off x="459035" y="4364533"/>
            <a:ext cx="3223034" cy="721787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Durata certificato 3 anni</a:t>
            </a:r>
          </a:p>
        </p:txBody>
      </p:sp>
    </p:spTree>
    <p:extLst>
      <p:ext uri="{BB962C8B-B14F-4D97-AF65-F5344CB8AC3E}">
        <p14:creationId xmlns:p14="http://schemas.microsoft.com/office/powerpoint/2010/main" val="6856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0.00182 0.7548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00117 0.6164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0.00195 0.4768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00208 0.334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0221 0.1949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00208 0.0539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1" animBg="1"/>
      <p:bldP spid="20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Modalità di svolgimento dell’audit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La documentazione di audit deve riportare, fra le altre registrazioni, anche quanto segue: </a:t>
            </a:r>
            <a:endParaRPr lang="it-IT" sz="1200" dirty="0"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il perimetro e l’applicabilità della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125, con la definizione degli indirizzi legali e operativi della/e sede/i dell’organizzazione,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la mappatura dei processi (interni ed esterni) e l’elenco delle relative leggi, norme e regolamenti applicabili riferibili alla parità di genere, </a:t>
            </a:r>
            <a:endParaRPr lang="it-IT" sz="12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l’analisi degli episodi o delle minacce di violazione dei diritti riferibili alla parità di genere nonché le contromisure adottate,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le cause giudiziarie riferite a episodi di violazione dei diritti di genere in cui è eventualmente coinvolta l’organizzazione,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la registrazione delle evidenze in apposite check list/documenti di supporto per il gruppo di audit.</a:t>
            </a: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223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0A8CF81-9355-F6F7-50D1-6297DFD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91" y="1441113"/>
            <a:ext cx="3855720" cy="4371974"/>
          </a:xfrm>
        </p:spPr>
        <p:txBody>
          <a:bodyPr>
            <a:normAutofit/>
          </a:bodyPr>
          <a:lstStyle/>
          <a:p>
            <a:pPr algn="ctr"/>
            <a:r>
              <a:rPr lang="it-IT" sz="3600" b="1" u="sng" dirty="0">
                <a:solidFill>
                  <a:schemeClr val="tx2"/>
                </a:solidFill>
              </a:rPr>
              <a:t>Modalità di svolgimento dell’audit</a:t>
            </a:r>
            <a:br>
              <a:rPr lang="it-IT" sz="1400" dirty="0"/>
            </a:br>
            <a:endParaRPr lang="it-IT" sz="3600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C0752-A69D-1BF4-19A5-F5D6A58E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523" y="242372"/>
            <a:ext cx="5221224" cy="623966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ArialMT"/>
              </a:rPr>
              <a:t>Tale documentazione deve tenere conto del grado di applicazione dei requisiti definiti nella UNI/</a:t>
            </a:r>
            <a:r>
              <a:rPr lang="it-IT" sz="1800" dirty="0" err="1">
                <a:effectLst/>
                <a:latin typeface="ArialMT"/>
              </a:rPr>
              <a:t>PdR</a:t>
            </a:r>
            <a:r>
              <a:rPr lang="it-IT" sz="1800" dirty="0">
                <a:effectLst/>
                <a:latin typeface="ArialMT"/>
              </a:rPr>
              <a:t> 125, </a:t>
            </a:r>
            <a:endParaRPr lang="it-IT" sz="1000" dirty="0"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MT"/>
              </a:rPr>
              <a:t>requisiti sistemici come ad esempio: </a:t>
            </a:r>
          </a:p>
          <a:p>
            <a:pPr marL="7112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la definizione della politica, </a:t>
            </a:r>
          </a:p>
          <a:p>
            <a:pPr marL="7112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degli obiettivi, </a:t>
            </a:r>
          </a:p>
          <a:p>
            <a:pPr marL="7112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del piano strategico</a:t>
            </a:r>
          </a:p>
          <a:p>
            <a:pPr marL="7112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del risultato del monitoraggio del sistema, </a:t>
            </a:r>
            <a:endParaRPr lang="it-IT" sz="1000" dirty="0"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ArialMT"/>
              </a:rPr>
              <a:t>requisiti operativi: </a:t>
            </a:r>
          </a:p>
          <a:p>
            <a:pPr marL="674688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dirty="0">
                <a:effectLst/>
                <a:latin typeface="ArialMT"/>
              </a:rPr>
              <a:t>la definizione, le modalità e la frequenza di misurazione degli indicatori qualitativi e quantitativi. </a:t>
            </a:r>
            <a:endParaRPr lang="it-IT" sz="10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2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FDFEB6F-F5E3-2EF2-CBC9-BFB2833EA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" y="6534874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98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66056329-2AC9-9F61-04F6-83ED898C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Grazie per l’attenzione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A940DD-B660-CF1A-0FE3-5D43DAD930EF}"/>
              </a:ext>
            </a:extLst>
          </p:cNvPr>
          <p:cNvSpPr txBox="1"/>
          <p:nvPr/>
        </p:nvSpPr>
        <p:spPr>
          <a:xfrm>
            <a:off x="760491" y="5558828"/>
            <a:ext cx="3137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Andrea </a:t>
            </a:r>
            <a:r>
              <a:rPr lang="it-IT" dirty="0" err="1"/>
              <a:t>Caschera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029FD7-87E7-294B-1760-AC768762C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704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D38C357-1691-F005-E76E-5E7EAC14E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Uno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strumento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di </a:t>
            </a:r>
            <a:r>
              <a:rPr lang="en-US" sz="3600" b="1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lavoro</a:t>
            </a:r>
            <a:r>
              <a:rPr lang="en-US" sz="3600" b="1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per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tutte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le </a:t>
            </a:r>
            <a:r>
              <a:rPr lang="en-US" sz="3600" kern="1200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organizzazioni</a:t>
            </a:r>
            <a:r>
              <a:rPr lang="en-US" sz="36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E923DA-5CC5-5FB8-0194-1649755A1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92" y="715466"/>
            <a:ext cx="6382692" cy="5786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rgbClr val="30849B"/>
                </a:solidFill>
                <a:effectLst/>
                <a:latin typeface="Calibri,Bold"/>
              </a:rPr>
              <a:t>Il D.L. del 30 Aprile 2022 n. 36 </a:t>
            </a:r>
          </a:p>
          <a:p>
            <a:pPr marL="0" indent="0">
              <a:buNone/>
            </a:pP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Quale ulteriore tassello di tale percorso normativo, il legislatore con l’</a:t>
            </a:r>
            <a:r>
              <a:rPr lang="it-IT" sz="1800" dirty="0">
                <a:effectLst/>
                <a:latin typeface="Calibri,Bold"/>
              </a:rPr>
              <a:t>articolo 34 </a:t>
            </a:r>
            <a:r>
              <a:rPr lang="it-IT" sz="1800" dirty="0">
                <a:effectLst/>
                <a:latin typeface="Calibri" panose="020F0502020204030204" pitchFamily="34" charset="0"/>
              </a:rPr>
              <a:t>del </a:t>
            </a:r>
            <a:r>
              <a:rPr lang="it-IT" sz="1800" dirty="0">
                <a:effectLst/>
                <a:latin typeface="Calibri,Bold"/>
              </a:rPr>
              <a:t>D.L. del 30 Aprile 2022 N. 36 </a:t>
            </a:r>
            <a:r>
              <a:rPr lang="it-IT" sz="1800" dirty="0">
                <a:effectLst/>
                <a:latin typeface="Calibri" panose="020F0502020204030204" pitchFamily="34" charset="0"/>
              </a:rPr>
              <a:t>(rubricato «</a:t>
            </a:r>
            <a:r>
              <a:rPr lang="it-IT" sz="1800" dirty="0">
                <a:effectLst/>
                <a:latin typeface="Calibri,Italic"/>
              </a:rPr>
              <a:t>Ulteriori misure urgenti per l’attuazione del Piano Nazionale di Ripresa e Resilienza</a:t>
            </a:r>
            <a:r>
              <a:rPr lang="it-IT" sz="1800" dirty="0">
                <a:effectLst/>
                <a:latin typeface="Calibri" panose="020F0502020204030204" pitchFamily="34" charset="0"/>
              </a:rPr>
              <a:t>»), ha modificato il D.lgs. 50/2016 («</a:t>
            </a:r>
            <a:r>
              <a:rPr lang="it-IT" sz="1800" dirty="0">
                <a:effectLst/>
                <a:latin typeface="Calibri,Bold"/>
              </a:rPr>
              <a:t>Codice dei contratti pubblici</a:t>
            </a:r>
            <a:r>
              <a:rPr lang="it-IT" sz="1800" dirty="0">
                <a:effectLst/>
                <a:latin typeface="Calibri" panose="020F0502020204030204" pitchFamily="34" charset="0"/>
              </a:rPr>
              <a:t>»), inserito un esplicito riferimento alla </a:t>
            </a:r>
            <a:r>
              <a:rPr lang="it-IT" sz="1800" dirty="0">
                <a:effectLst/>
                <a:latin typeface="Calibri,Bold"/>
              </a:rPr>
              <a:t>certificazione di parità </a:t>
            </a:r>
            <a:r>
              <a:rPr lang="it-IT" sz="1800" dirty="0">
                <a:effectLst/>
                <a:latin typeface="Calibri" panose="020F0502020204030204" pitchFamily="34" charset="0"/>
              </a:rPr>
              <a:t>anche nell’ambito di tale articolato normativo. </a:t>
            </a:r>
            <a:endParaRPr lang="it-IT" sz="1200" dirty="0">
              <a:effectLst/>
            </a:endParaRPr>
          </a:p>
          <a:p>
            <a:pPr marL="0" indent="0">
              <a:lnSpc>
                <a:spcPct val="150000"/>
              </a:lnSpc>
              <a:buClr>
                <a:srgbClr val="C00000"/>
              </a:buClr>
              <a:buNone/>
            </a:pPr>
            <a:r>
              <a:rPr lang="it-IT" sz="1800" dirty="0">
                <a:effectLst/>
                <a:latin typeface="Calibri" panose="020F0502020204030204" pitchFamily="34" charset="0"/>
              </a:rPr>
              <a:t>In questo modo, si è voluto armonizzare – nell’ambito degli obbiettivi prefissato dal PNRR – la disciplina del Codice dei contratti pubblici, con le recenti novità in tema di certificazione di genere, restituendo così coerenza sistematica all’ordinamento complessivamente considerato. </a:t>
            </a:r>
            <a:endParaRPr lang="it-IT" sz="1000" dirty="0">
              <a:effectLst/>
            </a:endParaRPr>
          </a:p>
        </p:txBody>
      </p:sp>
      <p:pic>
        <p:nvPicPr>
          <p:cNvPr id="6" name="Grafik 16">
            <a:extLst>
              <a:ext uri="{FF2B5EF4-FFF2-40B4-BE49-F238E27FC236}">
                <a16:creationId xmlns:a16="http://schemas.microsoft.com/office/drawing/2014/main" id="{CAB19232-6CBE-FA6D-0530-288FC4E1B4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" y="6507938"/>
            <a:ext cx="833485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30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7941</Words>
  <Application>Microsoft Macintosh PowerPoint</Application>
  <PresentationFormat>Widescreen</PresentationFormat>
  <Paragraphs>564</Paragraphs>
  <Slides>87</Slides>
  <Notes>51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87</vt:i4>
      </vt:variant>
    </vt:vector>
  </HeadingPairs>
  <TitlesOfParts>
    <vt:vector size="98" baseType="lpstr">
      <vt:lpstr>Arial</vt:lpstr>
      <vt:lpstr>ArialMT</vt:lpstr>
      <vt:lpstr>Calibri</vt:lpstr>
      <vt:lpstr>Calibri Light</vt:lpstr>
      <vt:lpstr>Calibri,Bold</vt:lpstr>
      <vt:lpstr>Calibri,BoldItalic</vt:lpstr>
      <vt:lpstr>Calibri,Italic</vt:lpstr>
      <vt:lpstr>Font di sistema regolare</vt:lpstr>
      <vt:lpstr>Montserrat</vt:lpstr>
      <vt:lpstr>Wingdings</vt:lpstr>
      <vt:lpstr>Tema di Office</vt:lpstr>
      <vt:lpstr>UNI PDR 125:2022</vt:lpstr>
      <vt:lpstr>Normazione ed Obiettivi ONU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Uno strumento di lavoro per tutte le organizzazioni </vt:lpstr>
      <vt:lpstr>Presentazione standard di PowerPoint</vt:lpstr>
      <vt:lpstr>Prassi di riferimento  UNI PDR 125:2022</vt:lpstr>
      <vt:lpstr>UNI PDR 125:2022</vt:lpstr>
      <vt:lpstr>CONTESTO </vt:lpstr>
      <vt:lpstr>Contesto</vt:lpstr>
      <vt:lpstr>Contesto</vt:lpstr>
      <vt:lpstr>Quindi!!!!!</vt:lpstr>
      <vt:lpstr>Struttura ed applicazione</vt:lpstr>
      <vt:lpstr>Struttura ed applicazione</vt:lpstr>
      <vt:lpstr>I 6 Pilastri</vt:lpstr>
      <vt:lpstr>I 6 pilastri</vt:lpstr>
      <vt:lpstr>I 6 Pilastri</vt:lpstr>
      <vt:lpstr>Le 6 aree tematiche</vt:lpstr>
      <vt:lpstr>6 AREE TEMATICHE - con differente peso</vt:lpstr>
      <vt:lpstr>Le 6 aree tematiche</vt:lpstr>
      <vt:lpstr>Le 6 aree tematiche</vt:lpstr>
      <vt:lpstr>Le 6 aree tematiche</vt:lpstr>
      <vt:lpstr>33 INDICATORI – qualitativi – quantitativi </vt:lpstr>
      <vt:lpstr>Cultura e strategia  7 - indicatori</vt:lpstr>
      <vt:lpstr>Cultura e strategia  7 - indicatori</vt:lpstr>
      <vt:lpstr>Governance  5 - indicatori</vt:lpstr>
      <vt:lpstr>Processi H&amp;R  6 - indicatori</vt:lpstr>
      <vt:lpstr>Opportunità di crescita ed inclusione delle donne in azienda   7 - indicatori</vt:lpstr>
      <vt:lpstr>Opportunità di crescita ed inclusione delle in azienda   7 - indicatori</vt:lpstr>
      <vt:lpstr>Opportunità di crescita ed inclusione delle in azienda   7 - indicatori</vt:lpstr>
      <vt:lpstr>Equità remunerativa  3 - indicatori</vt:lpstr>
      <vt:lpstr>Tutela della genitorialità e conciliazione Vita - Lavoro  5 - indicatori</vt:lpstr>
      <vt:lpstr>Tutela della genitorialità e conciliazione Vita - Lavoro  5 - indicatori</vt:lpstr>
      <vt:lpstr>Sistema di gestione per la parità di genere</vt:lpstr>
      <vt:lpstr>Politiche per la parità di genere</vt:lpstr>
      <vt:lpstr>Politiche per la parità di genere</vt:lpstr>
      <vt:lpstr>Politiche per la parità di genere</vt:lpstr>
      <vt:lpstr>Politiche per la parità di genere</vt:lpstr>
      <vt:lpstr>Comitato Guida</vt:lpstr>
      <vt:lpstr>Comitato Guida  I suoi compiti</vt:lpstr>
      <vt:lpstr>Piano strategico</vt:lpstr>
      <vt:lpstr>Piano strategico</vt:lpstr>
      <vt:lpstr>Piano strategico</vt:lpstr>
      <vt:lpstr>Selezione ed assunzione   (recruitment)</vt:lpstr>
      <vt:lpstr>Selezione ed assunzione   (recruitment)</vt:lpstr>
      <vt:lpstr>Gestione della carriera</vt:lpstr>
      <vt:lpstr>Gestione della carriera</vt:lpstr>
      <vt:lpstr>Gestione della carriera</vt:lpstr>
      <vt:lpstr>Equità salariale</vt:lpstr>
      <vt:lpstr>Genitorialità  Cura</vt:lpstr>
      <vt:lpstr>Genitorialità  Cura</vt:lpstr>
      <vt:lpstr>Conciliazione dei tempi vita-lavoro (work-Life Balance)</vt:lpstr>
      <vt:lpstr>Conciliazione dei tempi vita-lavoro (work-Life Balance)</vt:lpstr>
      <vt:lpstr> Attività di prevenzione di ogni forma di abuso fisico, verbale, digitale (molestia) sui luoghi di lavoro  </vt:lpstr>
      <vt:lpstr> Attività di prevenzione di ogni forma di abuso fisico, verbale, digitale (molestia) sui luoghi di lavoro  </vt:lpstr>
      <vt:lpstr> Attività di prevenzione di ogni forma di abuso fisico, verbale, digitale (molestia) sui luoghi di lavoro  </vt:lpstr>
      <vt:lpstr>Attuazione del   Piano strategico</vt:lpstr>
      <vt:lpstr>Sistema di gestione</vt:lpstr>
      <vt:lpstr>Documentazione del sistema</vt:lpstr>
      <vt:lpstr>Monitoraggio   degli indicatori</vt:lpstr>
      <vt:lpstr>Comunicazione   interna ed esterna</vt:lpstr>
      <vt:lpstr>Audit interni</vt:lpstr>
      <vt:lpstr>Revisione periodica</vt:lpstr>
      <vt:lpstr>Revisione periodica</vt:lpstr>
      <vt:lpstr>Miglioramento</vt:lpstr>
      <vt:lpstr>VERIFICA DI CONFORMITÀ ALLA UNI/PdR:   TIPOLOGIE DI EVIDENZE:  - QUANTITATIVE - QUALITATIVE </vt:lpstr>
      <vt:lpstr>Verifica di conformità alla uni/pdr:   tipologie di evidenze quantitative e qualitative  </vt:lpstr>
      <vt:lpstr>Alcuni esempi  di evidenze quantitative </vt:lpstr>
      <vt:lpstr>Alcuni esempi  di evidenze qualitative </vt:lpstr>
      <vt:lpstr>Gestione delle situazioni non conformi</vt:lpstr>
      <vt:lpstr>Gestione delle NC </vt:lpstr>
      <vt:lpstr>Regole di certificazione</vt:lpstr>
      <vt:lpstr>Regole di certificazione </vt:lpstr>
      <vt:lpstr>Regole di certificazione  Possibili esclusioni </vt:lpstr>
      <vt:lpstr>Gruppo di verifica </vt:lpstr>
      <vt:lpstr>Gruppo di verifica </vt:lpstr>
      <vt:lpstr>Tempi di audit e periodicità degli audit di terza parte </vt:lpstr>
      <vt:lpstr>Iter per la certificazione </vt:lpstr>
      <vt:lpstr>Modalità di svolgimento dell’audit </vt:lpstr>
      <vt:lpstr>Modalità di svolgimento dell’audit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Caschera</dc:creator>
  <cp:lastModifiedBy>Andrea Caschera</cp:lastModifiedBy>
  <cp:revision>45</cp:revision>
  <dcterms:created xsi:type="dcterms:W3CDTF">2023-02-28T14:20:26Z</dcterms:created>
  <dcterms:modified xsi:type="dcterms:W3CDTF">2024-10-22T07:42:37Z</dcterms:modified>
</cp:coreProperties>
</file>